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48" r:id="rId1"/>
  </p:sldMasterIdLst>
  <p:sldIdLst>
    <p:sldId id="288" r:id="rId2"/>
    <p:sldId id="276" r:id="rId3"/>
    <p:sldId id="289" r:id="rId4"/>
    <p:sldId id="290" r:id="rId5"/>
    <p:sldId id="293" r:id="rId6"/>
    <p:sldId id="285" r:id="rId7"/>
    <p:sldId id="286" r:id="rId8"/>
    <p:sldId id="280" r:id="rId9"/>
    <p:sldId id="291" r:id="rId10"/>
    <p:sldId id="282" r:id="rId11"/>
    <p:sldId id="268" r:id="rId12"/>
  </p:sldIdLst>
  <p:sldSz cx="7772400" cy="100584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9" autoAdjust="0"/>
    <p:restoredTop sz="94660"/>
  </p:normalViewPr>
  <p:slideViewPr>
    <p:cSldViewPr snapToGrid="0" showGuides="1">
      <p:cViewPr varScale="1">
        <p:scale>
          <a:sx n="84" d="100"/>
          <a:sy n="84" d="100"/>
        </p:scale>
        <p:origin x="32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1" name="Rectangle 20"/>
          <p:cNvSpPr/>
          <p:nvPr userDrawn="1"/>
        </p:nvSpPr>
        <p:spPr bwMode="gray">
          <a:xfrm>
            <a:off x="508000" y="457200"/>
            <a:ext cx="6749726"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24" name="Rectangle 23"/>
          <p:cNvSpPr/>
          <p:nvPr userDrawn="1"/>
        </p:nvSpPr>
        <p:spPr bwMode="gray">
          <a:xfrm>
            <a:off x="507999" y="995529"/>
            <a:ext cx="3189055"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30388" y="2924709"/>
            <a:ext cx="3029982" cy="997196"/>
          </a:xfrm>
          <a:prstGeom prst="rect">
            <a:avLst/>
          </a:prstGeom>
          <a:noFill/>
        </p:spPr>
        <p:txBody>
          <a:bodyPr wrap="square" lIns="0" tIns="0" rIns="0" bIns="0" rtlCol="0">
            <a:spAutoFit/>
          </a:bodyPr>
          <a:lstStyle/>
          <a:p>
            <a:pPr>
              <a:lnSpc>
                <a:spcPct val="90000"/>
              </a:lnSpc>
              <a:spcBef>
                <a:spcPts val="500"/>
              </a:spcBef>
            </a:pPr>
            <a:r>
              <a:rPr lang="en-US" sz="4200" b="1" dirty="0">
                <a:solidFill>
                  <a:schemeClr val="bg1"/>
                </a:solidFill>
              </a:rPr>
              <a:t>Standard</a:t>
            </a:r>
            <a:r>
              <a:rPr lang="en-US" sz="4200" dirty="0">
                <a:solidFill>
                  <a:schemeClr val="bg1"/>
                </a:solidFill>
              </a:rPr>
              <a:t> </a:t>
            </a:r>
            <a:r>
              <a:rPr lang="en-US" sz="3000" dirty="0">
                <a:solidFill>
                  <a:schemeClr val="bg1"/>
                </a:solidFill>
              </a:rPr>
              <a:t>Portrait</a:t>
            </a:r>
          </a:p>
        </p:txBody>
      </p:sp>
      <p:cxnSp>
        <p:nvCxnSpPr>
          <p:cNvPr id="26" name="Straight Connector 25"/>
          <p:cNvCxnSpPr/>
          <p:nvPr userDrawn="1"/>
        </p:nvCxnSpPr>
        <p:spPr bwMode="gray">
          <a:xfrm>
            <a:off x="730388" y="4200063"/>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30388" y="4788384"/>
            <a:ext cx="2457128" cy="461665"/>
          </a:xfrm>
          <a:prstGeom prst="rect">
            <a:avLst/>
          </a:prstGeom>
          <a:noFill/>
        </p:spPr>
        <p:txBody>
          <a:bodyPr wrap="square" lIns="0" tIns="0" rIns="0" bIns="0" rtlCol="0">
            <a:spAutoFit/>
          </a:bodyPr>
          <a:lstStyle/>
          <a:p>
            <a:pPr>
              <a:spcBef>
                <a:spcPts val="500"/>
              </a:spcBef>
            </a:pPr>
            <a:r>
              <a:rPr lang="en-US" sz="1500" dirty="0">
                <a:solidFill>
                  <a:schemeClr val="bg1"/>
                </a:solidFill>
              </a:rPr>
              <a:t>Long documents that have a cover:</a:t>
            </a:r>
          </a:p>
        </p:txBody>
      </p:sp>
      <p:sp>
        <p:nvSpPr>
          <p:cNvPr id="28" name="TextBox 27"/>
          <p:cNvSpPr txBox="1"/>
          <p:nvPr userDrawn="1"/>
        </p:nvSpPr>
        <p:spPr bwMode="gray">
          <a:xfrm>
            <a:off x="900540" y="5493268"/>
            <a:ext cx="1344839" cy="1520929"/>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300" dirty="0">
                <a:solidFill>
                  <a:schemeClr val="bg1"/>
                </a:solidFill>
              </a:rPr>
              <a:t>Studies</a:t>
            </a:r>
          </a:p>
          <a:p>
            <a:pPr marL="112713" indent="-112713">
              <a:spcBef>
                <a:spcPts val="500"/>
              </a:spcBef>
              <a:buFont typeface="Arial" panose="020B0604020202020204" pitchFamily="34" charset="0"/>
              <a:buChar char="•"/>
            </a:pPr>
            <a:r>
              <a:rPr lang="en-US" sz="1300" dirty="0">
                <a:solidFill>
                  <a:schemeClr val="bg1"/>
                </a:solidFill>
              </a:rPr>
              <a:t>White papers</a:t>
            </a:r>
          </a:p>
          <a:p>
            <a:pPr marL="112713" indent="-112713">
              <a:spcBef>
                <a:spcPts val="500"/>
              </a:spcBef>
              <a:buFont typeface="Arial" panose="020B0604020202020204" pitchFamily="34" charset="0"/>
              <a:buChar char="•"/>
            </a:pPr>
            <a:r>
              <a:rPr lang="en-US" sz="1300" dirty="0">
                <a:solidFill>
                  <a:schemeClr val="bg1"/>
                </a:solidFill>
              </a:rPr>
              <a:t>Research</a:t>
            </a:r>
          </a:p>
          <a:p>
            <a:pPr marL="112713" indent="-112713">
              <a:spcBef>
                <a:spcPts val="500"/>
              </a:spcBef>
              <a:buFont typeface="Arial" panose="020B0604020202020204" pitchFamily="34" charset="0"/>
              <a:buChar char="•"/>
            </a:pPr>
            <a:r>
              <a:rPr lang="en-US" sz="1300" dirty="0">
                <a:solidFill>
                  <a:schemeClr val="bg1"/>
                </a:solidFill>
              </a:rPr>
              <a:t>Toolkits</a:t>
            </a:r>
          </a:p>
          <a:p>
            <a:pPr marL="112713" indent="-112713">
              <a:spcBef>
                <a:spcPts val="500"/>
              </a:spcBef>
              <a:buFont typeface="Arial" panose="020B0604020202020204" pitchFamily="34" charset="0"/>
              <a:buChar char="•"/>
            </a:pPr>
            <a:r>
              <a:rPr lang="en-US" sz="1300" dirty="0">
                <a:solidFill>
                  <a:schemeClr val="bg1"/>
                </a:solidFill>
              </a:rPr>
              <a:t>Manuals</a:t>
            </a:r>
          </a:p>
          <a:p>
            <a:pPr marL="112713" indent="-112713">
              <a:spcBef>
                <a:spcPts val="500"/>
              </a:spcBef>
              <a:buFont typeface="Arial" panose="020B0604020202020204" pitchFamily="34" charset="0"/>
              <a:buChar char="•"/>
            </a:pPr>
            <a:r>
              <a:rPr lang="en-US" sz="1300" dirty="0">
                <a:solidFill>
                  <a:schemeClr val="bg1"/>
                </a:solidFill>
              </a:rPr>
              <a:t>Assessments</a:t>
            </a:r>
          </a:p>
        </p:txBody>
      </p:sp>
      <p:sp>
        <p:nvSpPr>
          <p:cNvPr id="32" name="Text Placeholder 7"/>
          <p:cNvSpPr txBox="1">
            <a:spLocks/>
          </p:cNvSpPr>
          <p:nvPr userDrawn="1"/>
        </p:nvSpPr>
        <p:spPr bwMode="gray">
          <a:xfrm>
            <a:off x="730388" y="7531618"/>
            <a:ext cx="2774812" cy="7027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300" b="1" dirty="0">
                <a:solidFill>
                  <a:schemeClr val="bg1"/>
                </a:solidFill>
              </a:rPr>
              <a:t>Need help? </a:t>
            </a:r>
          </a:p>
          <a:p>
            <a:pPr marL="0" indent="0" algn="l">
              <a:spcBef>
                <a:spcPts val="800"/>
              </a:spcBef>
              <a:buNone/>
            </a:pPr>
            <a:r>
              <a:rPr lang="en-US" sz="1300" dirty="0">
                <a:solidFill>
                  <a:schemeClr val="bg1"/>
                </a:solidFill>
              </a:rPr>
              <a:t>Visit </a:t>
            </a:r>
            <a:r>
              <a:rPr lang="en-US" sz="1300" b="1" dirty="0">
                <a:solidFill>
                  <a:schemeClr val="bg1"/>
                </a:solidFill>
              </a:rPr>
              <a:t>portals.eab.com/</a:t>
            </a:r>
            <a:r>
              <a:rPr lang="en-US" sz="1300" b="1" dirty="0" err="1">
                <a:solidFill>
                  <a:schemeClr val="bg1"/>
                </a:solidFill>
              </a:rPr>
              <a:t>dss</a:t>
            </a:r>
            <a:r>
              <a:rPr lang="en-US" sz="1300" dirty="0">
                <a:solidFill>
                  <a:schemeClr val="bg1"/>
                </a:solidFill>
              </a:rPr>
              <a:t> or email </a:t>
            </a:r>
            <a:r>
              <a:rPr lang="en-US" sz="1300" b="1" dirty="0">
                <a:solidFill>
                  <a:schemeClr val="bg1"/>
                </a:solidFill>
              </a:rPr>
              <a:t>DSS-Requests@eab.com</a:t>
            </a:r>
          </a:p>
        </p:txBody>
      </p:sp>
      <p:sp>
        <p:nvSpPr>
          <p:cNvPr id="36" name="TextBox 35"/>
          <p:cNvSpPr txBox="1"/>
          <p:nvPr userDrawn="1"/>
        </p:nvSpPr>
        <p:spPr bwMode="gray">
          <a:xfrm>
            <a:off x="5206449" y="5375939"/>
            <a:ext cx="2113935" cy="123111"/>
          </a:xfrm>
          <a:prstGeom prst="rect">
            <a:avLst/>
          </a:prstGeom>
          <a:noFill/>
        </p:spPr>
        <p:txBody>
          <a:bodyPr wrap="square" lIns="0" tIns="0" rIns="0" bIns="0" rtlCol="0">
            <a:spAutoFit/>
          </a:bodyPr>
          <a:lstStyle/>
          <a:p>
            <a:pPr algn="r">
              <a:spcBef>
                <a:spcPts val="500"/>
              </a:spcBef>
            </a:pPr>
            <a:r>
              <a:rPr lang="en-US" sz="800" dirty="0">
                <a:latin typeface="+mn-lt"/>
                <a:cs typeface="Arial" panose="020B0604020202020204" pitchFamily="34" charset="0"/>
              </a:rPr>
              <a:t>Page Size: 8.5ꞌꞌ x 11ꞌꞌ </a:t>
            </a:r>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92633" y="6053459"/>
            <a:ext cx="3378588" cy="2180915"/>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grpSp>
        <p:nvGrpSpPr>
          <p:cNvPr id="3" name="Group 2"/>
          <p:cNvGrpSpPr/>
          <p:nvPr userDrawn="1"/>
        </p:nvGrpSpPr>
        <p:grpSpPr>
          <a:xfrm>
            <a:off x="3897850" y="995529"/>
            <a:ext cx="3359876" cy="4313733"/>
            <a:chOff x="3897850" y="995529"/>
            <a:chExt cx="3359876" cy="4313733"/>
          </a:xfrm>
        </p:grpSpPr>
        <p:pic>
          <p:nvPicPr>
            <p:cNvPr id="41" name="Picture 40"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0250" y="1147929"/>
              <a:ext cx="3207476" cy="4161333"/>
            </a:xfrm>
            <a:prstGeom prst="rect">
              <a:avLst/>
            </a:prstGeom>
            <a:ln w="6350">
              <a:solidFill>
                <a:schemeClr val="accent4"/>
              </a:solidFill>
              <a:miter lim="800000"/>
            </a:ln>
          </p:spPr>
        </p:pic>
        <p:pic>
          <p:nvPicPr>
            <p:cNvPr id="40" name="Picture 39"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7850" y="995529"/>
              <a:ext cx="3207476" cy="4161333"/>
            </a:xfrm>
            <a:prstGeom prst="rect">
              <a:avLst/>
            </a:prstGeom>
            <a:ln w="6350">
              <a:solidFill>
                <a:schemeClr val="accent4"/>
              </a:solidFill>
              <a:miter lim="800000"/>
            </a:ln>
          </p:spPr>
        </p:pic>
      </p:grpSp>
    </p:spTree>
    <p:custDataLst>
      <p:tags r:id="rId1"/>
    </p:custDataLst>
    <p:extLst>
      <p:ext uri="{BB962C8B-B14F-4D97-AF65-F5344CB8AC3E}">
        <p14:creationId xmlns:p14="http://schemas.microsoft.com/office/powerpoint/2010/main" val="13440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8" name="Text Placeholder 3"/>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4"/>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1" name="Picture Placeholder 6"/>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7"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8"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71275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88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2"/>
          <p:cNvSpPr>
            <a:spLocks noGrp="1"/>
          </p:cNvSpPr>
          <p:nvPr>
            <p:ph type="body" sz="quarter" idx="33" hasCustomPrompt="1"/>
          </p:nvPr>
        </p:nvSpPr>
        <p:spPr bwMode="gray">
          <a:xfrm>
            <a:off x="510381" y="1312862"/>
            <a:ext cx="1837531" cy="770773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7"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9223071"/>
      </p:ext>
    </p:extLst>
  </p:cSld>
  <p:clrMapOvr>
    <a:masterClrMapping/>
  </p:clrMapOvr>
  <p:extLst>
    <p:ext uri="{DCECCB84-F9BA-43D5-87BE-67443E8EF086}">
      <p15:sldGuideLst xmlns:p15="http://schemas.microsoft.com/office/powerpoint/2012/main">
        <p15:guide id="0" orient="horz" pos="5684" userDrawn="1">
          <p15:clr>
            <a:srgbClr val="FBAE40"/>
          </p15:clr>
        </p15:guide>
        <p15:guide id="1" pos="1627">
          <p15:clr>
            <a:srgbClr val="FBAE40"/>
          </p15:clr>
        </p15:guide>
        <p15:guide id="2" pos="1479">
          <p15:clr>
            <a:srgbClr val="FBAE40"/>
          </p15:clr>
        </p15:guide>
        <p15:guide id="3" orient="horz" pos="8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8312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1275" y="714775"/>
            <a:ext cx="468312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1275" y="1110761"/>
            <a:ext cx="46831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127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9082745"/>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8"/>
            <a:ext cx="1920240" cy="8802675"/>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6075680" y="9234687"/>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0" name="Text Placeholder 6"/>
          <p:cNvSpPr>
            <a:spLocks noGrp="1"/>
          </p:cNvSpPr>
          <p:nvPr>
            <p:ph type="body" sz="quarter" idx="44" hasCustomPrompt="1"/>
          </p:nvPr>
        </p:nvSpPr>
        <p:spPr bwMode="gray">
          <a:xfrm>
            <a:off x="2585508" y="9311632"/>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ustDataLst>
      <p:tags r:id="rId1"/>
    </p:custDataLst>
    <p:extLst>
      <p:ext uri="{BB962C8B-B14F-4D97-AF65-F5344CB8AC3E}">
        <p14:creationId xmlns:p14="http://schemas.microsoft.com/office/powerpoint/2010/main" val="3254145414"/>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9" name="Rectangle 8">
            <a:hlinkClick r:id="rId3"/>
          </p:cNvPr>
          <p:cNvSpPr/>
          <p:nvPr userDrawn="1"/>
        </p:nvSpPr>
        <p:spPr bwMode="gray">
          <a:xfrm>
            <a:off x="1682186" y="8554144"/>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Group 1"/>
          <p:cNvGrpSpPr/>
          <p:nvPr userDrawn="1"/>
        </p:nvGrpSpPr>
        <p:grpSpPr>
          <a:xfrm>
            <a:off x="2249954" y="8720284"/>
            <a:ext cx="3272492" cy="957891"/>
            <a:chOff x="2249954" y="8720284"/>
            <a:chExt cx="3272492" cy="957891"/>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12" name="TextBox 11"/>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202-747-1000   </a:t>
              </a:r>
              <a:r>
                <a:rPr lang="en-US" sz="1000" b="1" spc="0" baseline="0" dirty="0">
                  <a:latin typeface="+mj-lt"/>
                </a:rPr>
                <a:t>F</a:t>
              </a:r>
              <a:r>
                <a:rPr lang="en-US" sz="1000" spc="0" baseline="0" dirty="0">
                  <a:latin typeface="+mj-lt"/>
                </a:rPr>
                <a:t> 202-747-1010   </a:t>
              </a:r>
              <a:r>
                <a:rPr lang="en-US" sz="1000" spc="0" baseline="0" dirty="0">
                  <a:solidFill>
                    <a:schemeClr val="accent6"/>
                  </a:solidFill>
                  <a:latin typeface="+mj-lt"/>
                </a:rPr>
                <a:t>eab.com</a:t>
              </a:r>
            </a:p>
          </p:txBody>
        </p:sp>
        <p:cxnSp>
          <p:nvCxnSpPr>
            <p:cNvPr id="17" name="Straight Connector 16"/>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Title Case</a:t>
            </a:r>
          </a:p>
        </p:txBody>
      </p:sp>
      <p:sp>
        <p:nvSpPr>
          <p:cNvPr id="12" name="Text Placeholder 6"/>
          <p:cNvSpPr>
            <a:spLocks noGrp="1"/>
          </p:cNvSpPr>
          <p:nvPr>
            <p:ph type="body" sz="quarter" idx="17" hasCustomPrompt="1"/>
          </p:nvPr>
        </p:nvSpPr>
        <p:spPr bwMode="gray">
          <a:xfrm>
            <a:off x="4675800" y="9220527"/>
            <a:ext cx="2438232" cy="215444"/>
          </a:xfrm>
        </p:spPr>
        <p:txBody>
          <a:bodyPr wrap="none"/>
          <a:lstStyle>
            <a:lvl1pPr marL="0" indent="0" algn="r">
              <a:spcBef>
                <a:spcPts val="0"/>
              </a:spcBef>
              <a:buNone/>
              <a:defRPr sz="1400">
                <a:solidFill>
                  <a:schemeClr val="accent3"/>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3" name="Text Placeholder 10"/>
          <p:cNvSpPr>
            <a:spLocks noGrp="1"/>
          </p:cNvSpPr>
          <p:nvPr>
            <p:ph type="body" sz="quarter" idx="18" hasCustomPrompt="1"/>
          </p:nvPr>
        </p:nvSpPr>
        <p:spPr bwMode="gray">
          <a:xfrm>
            <a:off x="4126035" y="9459660"/>
            <a:ext cx="2987997" cy="153888"/>
          </a:xfrm>
        </p:spPr>
        <p:txBody>
          <a:bodyPr wrap="none"/>
          <a:lstStyle>
            <a:lvl1pPr marL="0" indent="0" algn="r">
              <a:spcBef>
                <a:spcPts val="0"/>
              </a:spcBef>
              <a:buNone/>
              <a:defRPr sz="1000">
                <a:solidFill>
                  <a:schemeClr val="accent3"/>
                </a:solidFill>
              </a:defRPr>
            </a:lvl1pPr>
            <a:lvl2pPr>
              <a:spcBef>
                <a:spcPts val="0"/>
              </a:spcBef>
              <a:defRPr sz="1000">
                <a:solidFill>
                  <a:schemeClr val="accent3"/>
                </a:solidFill>
              </a:defRPr>
            </a:lvl2pPr>
            <a:lvl3pPr>
              <a:spcBef>
                <a:spcPts val="0"/>
              </a:spcBef>
              <a:defRPr sz="1000">
                <a:solidFill>
                  <a:schemeClr val="accent3"/>
                </a:solidFill>
              </a:defRPr>
            </a:lvl3pPr>
            <a:lvl4pPr>
              <a:spcBef>
                <a:spcPts val="0"/>
              </a:spcBef>
              <a:defRPr sz="1000">
                <a:solidFill>
                  <a:schemeClr val="accent3"/>
                </a:solidFill>
              </a:defRPr>
            </a:lvl4pPr>
            <a:lvl5pPr>
              <a:spcBef>
                <a:spcPts val="0"/>
              </a:spcBef>
              <a:defRPr sz="1000">
                <a:solidFill>
                  <a:schemeClr val="accent3"/>
                </a:solidFill>
              </a:defRPr>
            </a:lvl5pPr>
          </a:lstStyle>
          <a:p>
            <a:pPr lvl="0"/>
            <a:r>
              <a:rPr lang="en-US" dirty="0"/>
              <a:t>Insert Sub-program Name Here (if necessary)</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651">
          <p15:clr>
            <a:srgbClr val="FBAE40"/>
          </p15:clr>
        </p15:guide>
        <p15:guide id="2" orient="horz" pos="2841">
          <p15:clr>
            <a:srgbClr val="FBAE40"/>
          </p15:clr>
        </p15:guide>
        <p15:guide id="3" orient="horz" pos="29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7" name="Text Placeholder 1"/>
          <p:cNvSpPr txBox="1">
            <a:spLocks/>
          </p:cNvSpPr>
          <p:nvPr userDrawn="1"/>
        </p:nvSpPr>
        <p:spPr bwMode="gray">
          <a:xfrm>
            <a:off x="7922383" y="1355896"/>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userDrawn="1"/>
        </p:nvSpPr>
        <p:spPr bwMode="gray">
          <a:xfrm>
            <a:off x="8005970" y="1411909"/>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9" name="TextBox 8"/>
          <p:cNvSpPr txBox="1"/>
          <p:nvPr userDrawn="1"/>
        </p:nvSpPr>
        <p:spPr bwMode="gray">
          <a:xfrm>
            <a:off x="8005970" y="2084241"/>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0" name="Rectangle 9"/>
          <p:cNvSpPr/>
          <p:nvPr userDrawn="1"/>
        </p:nvSpPr>
        <p:spPr bwMode="gray">
          <a:xfrm>
            <a:off x="-6289" y="8274582"/>
            <a:ext cx="7778690" cy="1234544"/>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userDrawn="1"/>
        </p:nvSpPr>
        <p:spPr bwMode="gray">
          <a:xfrm>
            <a:off x="1024935" y="1352567"/>
            <a:ext cx="6747466" cy="677127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224"/>
          <p:cNvSpPr/>
          <p:nvPr userDrawn="1"/>
        </p:nvSpPr>
        <p:spPr bwMode="gray">
          <a:xfrm>
            <a:off x="1024934" y="1352567"/>
            <a:ext cx="4336615" cy="6771277"/>
          </a:xfrm>
          <a:custGeom>
            <a:avLst/>
            <a:gdLst/>
            <a:ahLst/>
            <a:cxnLst/>
            <a:rect l="l" t="t" r="r" b="b"/>
            <a:pathLst>
              <a:path w="3537825" h="5451475">
                <a:moveTo>
                  <a:pt x="0" y="0"/>
                </a:moveTo>
                <a:lnTo>
                  <a:pt x="2689716" y="0"/>
                </a:lnTo>
                <a:cubicBezTo>
                  <a:pt x="3218637" y="596391"/>
                  <a:pt x="3537825" y="1381628"/>
                  <a:pt x="3537825" y="2241415"/>
                </a:cubicBezTo>
                <a:cubicBezTo>
                  <a:pt x="3537825" y="3726746"/>
                  <a:pt x="2585223" y="4989584"/>
                  <a:pt x="1257339" y="5451475"/>
                </a:cubicBezTo>
                <a:lnTo>
                  <a:pt x="0" y="5451475"/>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236"/>
          <p:cNvSpPr/>
          <p:nvPr userDrawn="1"/>
        </p:nvSpPr>
        <p:spPr bwMode="gray">
          <a:xfrm>
            <a:off x="1024934" y="1352567"/>
            <a:ext cx="3527977" cy="6301983"/>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Oval 33"/>
          <p:cNvSpPr/>
          <p:nvPr userDrawn="1"/>
        </p:nvSpPr>
        <p:spPr bwMode="gray">
          <a:xfrm>
            <a:off x="1" y="1323783"/>
            <a:ext cx="3918039" cy="5678882"/>
          </a:xfrm>
          <a:custGeom>
            <a:avLst/>
            <a:gdLst/>
            <a:ahLst/>
            <a:cxnLst/>
            <a:rect l="l" t="t" r="r" b="b"/>
            <a:pathLst>
              <a:path w="3918039" h="5678882">
                <a:moveTo>
                  <a:pt x="1115893" y="0"/>
                </a:moveTo>
                <a:cubicBezTo>
                  <a:pt x="2663476" y="0"/>
                  <a:pt x="3918039" y="1271261"/>
                  <a:pt x="3918039" y="2839441"/>
                </a:cubicBezTo>
                <a:cubicBezTo>
                  <a:pt x="3918039" y="4407621"/>
                  <a:pt x="2663476" y="5678882"/>
                  <a:pt x="1115893" y="5678882"/>
                </a:cubicBezTo>
                <a:cubicBezTo>
                  <a:pt x="719097" y="5678882"/>
                  <a:pt x="341564" y="5595310"/>
                  <a:pt x="0" y="5443458"/>
                </a:cubicBezTo>
                <a:lnTo>
                  <a:pt x="0" y="235424"/>
                </a:lnTo>
                <a:cubicBezTo>
                  <a:pt x="341564" y="83572"/>
                  <a:pt x="719097" y="0"/>
                  <a:pt x="1115893"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Oval 34"/>
          <p:cNvSpPr/>
          <p:nvPr userDrawn="1"/>
        </p:nvSpPr>
        <p:spPr bwMode="gray">
          <a:xfrm>
            <a:off x="1" y="1494150"/>
            <a:ext cx="3749910" cy="5338148"/>
          </a:xfrm>
          <a:custGeom>
            <a:avLst/>
            <a:gdLst/>
            <a:ahLst/>
            <a:cxnLst/>
            <a:rect l="l" t="t" r="r" b="b"/>
            <a:pathLst>
              <a:path w="3749910" h="5338148">
                <a:moveTo>
                  <a:pt x="1115893" y="0"/>
                </a:moveTo>
                <a:cubicBezTo>
                  <a:pt x="2570620" y="0"/>
                  <a:pt x="3749910" y="1194985"/>
                  <a:pt x="3749910" y="2669074"/>
                </a:cubicBezTo>
                <a:cubicBezTo>
                  <a:pt x="3749910" y="4143163"/>
                  <a:pt x="2570620" y="5338148"/>
                  <a:pt x="1115893" y="5338148"/>
                </a:cubicBezTo>
                <a:cubicBezTo>
                  <a:pt x="716502" y="5338148"/>
                  <a:pt x="337873" y="5248075"/>
                  <a:pt x="0" y="5084167"/>
                </a:cubicBezTo>
                <a:lnTo>
                  <a:pt x="0" y="253982"/>
                </a:lnTo>
                <a:cubicBezTo>
                  <a:pt x="337873" y="90073"/>
                  <a:pt x="716502" y="0"/>
                  <a:pt x="1115893" y="0"/>
                </a:cubicBezTo>
                <a:close/>
              </a:path>
            </a:pathLst>
          </a:cu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6" name="Group 15"/>
          <p:cNvGrpSpPr/>
          <p:nvPr userDrawn="1"/>
        </p:nvGrpSpPr>
        <p:grpSpPr>
          <a:xfrm>
            <a:off x="552084" y="8477305"/>
            <a:ext cx="1218218" cy="754436"/>
            <a:chOff x="552084" y="8477305"/>
            <a:chExt cx="1218218" cy="754436"/>
          </a:xfrm>
        </p:grpSpPr>
        <p:sp>
          <p:nvSpPr>
            <p:cNvPr id="17" name="TextBox 16"/>
            <p:cNvSpPr txBox="1"/>
            <p:nvPr userDrawn="1"/>
          </p:nvSpPr>
          <p:spPr bwMode="gray">
            <a:xfrm>
              <a:off x="596555" y="8954742"/>
              <a:ext cx="1173747"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 interactions annually</a:t>
              </a:r>
            </a:p>
          </p:txBody>
        </p:sp>
        <p:sp>
          <p:nvSpPr>
            <p:cNvPr id="18" name="TextBox 17"/>
            <p:cNvSpPr txBox="1"/>
            <p:nvPr userDrawn="1"/>
          </p:nvSpPr>
          <p:spPr bwMode="gray">
            <a:xfrm>
              <a:off x="552084" y="8477305"/>
              <a:ext cx="1010207"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1.2B</a:t>
              </a:r>
              <a:r>
                <a:rPr lang="en-US" sz="3000" baseline="30000" dirty="0">
                  <a:solidFill>
                    <a:schemeClr val="bg1"/>
                  </a:solidFill>
                  <a:latin typeface="+mj-lt"/>
                </a:rPr>
                <a:t>+</a:t>
              </a:r>
            </a:p>
          </p:txBody>
        </p:sp>
      </p:grpSp>
      <p:grpSp>
        <p:nvGrpSpPr>
          <p:cNvPr id="19" name="Group 18"/>
          <p:cNvGrpSpPr/>
          <p:nvPr userDrawn="1"/>
        </p:nvGrpSpPr>
        <p:grpSpPr>
          <a:xfrm>
            <a:off x="2246177" y="8477305"/>
            <a:ext cx="1772162" cy="754436"/>
            <a:chOff x="2184112" y="8477305"/>
            <a:chExt cx="1772162" cy="754436"/>
          </a:xfrm>
        </p:grpSpPr>
        <p:sp>
          <p:nvSpPr>
            <p:cNvPr id="20" name="TextBox 19"/>
            <p:cNvSpPr txBox="1"/>
            <p:nvPr userDrawn="1"/>
          </p:nvSpPr>
          <p:spPr bwMode="gray">
            <a:xfrm>
              <a:off x="2227236" y="8954742"/>
              <a:ext cx="1729038" cy="276999"/>
            </a:xfrm>
            <a:prstGeom prst="rect">
              <a:avLst/>
            </a:prstGeom>
            <a:noFill/>
          </p:spPr>
          <p:txBody>
            <a:bodyPr wrap="square" lIns="0" tIns="0" rIns="0" bIns="0" rtlCol="0">
              <a:spAutoFit/>
            </a:bodyPr>
            <a:lstStyle/>
            <a:p>
              <a:pPr>
                <a:spcBef>
                  <a:spcPts val="500"/>
                </a:spcBef>
              </a:pPr>
              <a:r>
                <a:rPr lang="en-US" sz="900" dirty="0">
                  <a:solidFill>
                    <a:schemeClr val="bg1"/>
                  </a:solidFill>
                </a:rPr>
                <a:t>Individuals on our student success management system</a:t>
              </a:r>
            </a:p>
          </p:txBody>
        </p:sp>
        <p:sp>
          <p:nvSpPr>
            <p:cNvPr id="21" name="TextBox 20"/>
            <p:cNvSpPr txBox="1"/>
            <p:nvPr userDrawn="1"/>
          </p:nvSpPr>
          <p:spPr bwMode="gray">
            <a:xfrm>
              <a:off x="2184112" y="8477305"/>
              <a:ext cx="11715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1M</a:t>
              </a:r>
              <a:r>
                <a:rPr lang="en-US" sz="3000" baseline="30000" dirty="0">
                  <a:solidFill>
                    <a:schemeClr val="bg1"/>
                  </a:solidFill>
                  <a:latin typeface="+mj-lt"/>
                </a:rPr>
                <a:t>+</a:t>
              </a:r>
            </a:p>
          </p:txBody>
        </p:sp>
      </p:grpSp>
      <p:grpSp>
        <p:nvGrpSpPr>
          <p:cNvPr id="22" name="Group 21"/>
          <p:cNvGrpSpPr/>
          <p:nvPr userDrawn="1"/>
        </p:nvGrpSpPr>
        <p:grpSpPr>
          <a:xfrm>
            <a:off x="4494214" y="8477305"/>
            <a:ext cx="1148781" cy="754436"/>
            <a:chOff x="4447899" y="8477305"/>
            <a:chExt cx="1148781" cy="754436"/>
          </a:xfrm>
        </p:grpSpPr>
        <p:sp>
          <p:nvSpPr>
            <p:cNvPr id="23" name="TextBox 22"/>
            <p:cNvSpPr txBox="1"/>
            <p:nvPr userDrawn="1"/>
          </p:nvSpPr>
          <p:spPr bwMode="gray">
            <a:xfrm>
              <a:off x="4492370" y="8954742"/>
              <a:ext cx="1104310" cy="276999"/>
            </a:xfrm>
            <a:prstGeom prst="rect">
              <a:avLst/>
            </a:prstGeom>
            <a:noFill/>
          </p:spPr>
          <p:txBody>
            <a:bodyPr wrap="square" lIns="0" tIns="0" rIns="0" bIns="0" rtlCol="0">
              <a:spAutoFit/>
            </a:bodyPr>
            <a:lstStyle/>
            <a:p>
              <a:pPr>
                <a:spcBef>
                  <a:spcPts val="500"/>
                </a:spcBef>
              </a:pPr>
              <a:r>
                <a:rPr lang="en-US" sz="900" dirty="0">
                  <a:solidFill>
                    <a:schemeClr val="bg1"/>
                  </a:solidFill>
                </a:rPr>
                <a:t>Institutions we are proud to serve</a:t>
              </a:r>
            </a:p>
          </p:txBody>
        </p:sp>
        <p:sp>
          <p:nvSpPr>
            <p:cNvPr id="24" name="TextBox 23"/>
            <p:cNvSpPr txBox="1"/>
            <p:nvPr userDrawn="1"/>
          </p:nvSpPr>
          <p:spPr bwMode="gray">
            <a:xfrm>
              <a:off x="4447899" y="8477305"/>
              <a:ext cx="1148781"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1,200</a:t>
              </a:r>
              <a:r>
                <a:rPr lang="en-US" sz="3000" kern="1200" baseline="30000" dirty="0">
                  <a:solidFill>
                    <a:schemeClr val="bg1"/>
                  </a:solidFill>
                  <a:latin typeface="+mn-lt"/>
                  <a:ea typeface="+mn-ea"/>
                  <a:cs typeface="+mn-cs"/>
                </a:rPr>
                <a:t>+</a:t>
              </a:r>
              <a:endParaRPr lang="en-US" sz="3000" baseline="30000" dirty="0">
                <a:solidFill>
                  <a:schemeClr val="bg1"/>
                </a:solidFill>
                <a:latin typeface="+mj-lt"/>
              </a:endParaRPr>
            </a:p>
          </p:txBody>
        </p:sp>
      </p:grpSp>
      <p:sp>
        <p:nvSpPr>
          <p:cNvPr id="25" name="TextBox 24"/>
          <p:cNvSpPr txBox="1"/>
          <p:nvPr userDrawn="1"/>
        </p:nvSpPr>
        <p:spPr bwMode="gray">
          <a:xfrm>
            <a:off x="718667" y="2610106"/>
            <a:ext cx="3080034" cy="553998"/>
          </a:xfrm>
          <a:prstGeom prst="rect">
            <a:avLst/>
          </a:prstGeom>
          <a:noFill/>
        </p:spPr>
        <p:txBody>
          <a:bodyPr wrap="square" lIns="0" tIns="0" rIns="0" bIns="0" rtlCol="0">
            <a:spAutoFit/>
          </a:bodyPr>
          <a:lstStyle/>
          <a:p>
            <a:pPr>
              <a:spcBef>
                <a:spcPts val="500"/>
              </a:spcBef>
            </a:pPr>
            <a:r>
              <a:rPr lang="en-US" sz="1800" dirty="0">
                <a:latin typeface="+mj-lt"/>
              </a:rPr>
              <a:t>Start with best </a:t>
            </a:r>
            <a:br>
              <a:rPr lang="en-US" sz="1800" dirty="0">
                <a:latin typeface="+mj-lt"/>
              </a:rPr>
            </a:br>
            <a:r>
              <a:rPr lang="en-US" sz="1800" dirty="0">
                <a:latin typeface="+mj-lt"/>
              </a:rPr>
              <a:t>practices research</a:t>
            </a:r>
          </a:p>
        </p:txBody>
      </p:sp>
      <p:cxnSp>
        <p:nvCxnSpPr>
          <p:cNvPr id="26" name="Straight Connector 25"/>
          <p:cNvCxnSpPr/>
          <p:nvPr userDrawn="1"/>
        </p:nvCxnSpPr>
        <p:spPr bwMode="gray">
          <a:xfrm>
            <a:off x="718667" y="3331694"/>
            <a:ext cx="2578325"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18668" y="3501455"/>
            <a:ext cx="2628382" cy="1932837"/>
          </a:xfrm>
          <a:prstGeom prst="rect">
            <a:avLst/>
          </a:prstGeom>
          <a:noFill/>
        </p:spPr>
        <p:txBody>
          <a:bodyPr wrap="square" lIns="0" tIns="0" rIns="0" bIns="0" numCol="1" spcCol="457200" rtlCol="0">
            <a:spAutoFit/>
          </a:bodyPr>
          <a:lstStyle/>
          <a:p>
            <a:pPr marL="115888" indent="-115888">
              <a:lnSpc>
                <a:spcPct val="120000"/>
              </a:lnSpc>
              <a:spcBef>
                <a:spcPts val="800"/>
              </a:spcBef>
              <a:buFont typeface="Verdana" panose="020B0604030504040204" pitchFamily="34" charset="0"/>
              <a:buChar char="›"/>
            </a:pPr>
            <a:r>
              <a:rPr lang="en-US" sz="1100" dirty="0"/>
              <a:t>Research Forums for presidents, provosts, chief business officers, and key academic and administrative leaders</a:t>
            </a:r>
          </a:p>
          <a:p>
            <a:pPr marL="115888" indent="-115888">
              <a:lnSpc>
                <a:spcPct val="120000"/>
              </a:lnSpc>
              <a:spcBef>
                <a:spcPts val="800"/>
              </a:spcBef>
              <a:buFont typeface="Verdana" panose="020B0604030504040204" pitchFamily="34" charset="0"/>
              <a:buChar char="›"/>
            </a:pPr>
            <a:r>
              <a:rPr lang="en-US" sz="1100" dirty="0"/>
              <a:t>At the core of all we do</a:t>
            </a:r>
          </a:p>
          <a:p>
            <a:pPr marL="115888" indent="-115888">
              <a:lnSpc>
                <a:spcPct val="120000"/>
              </a:lnSpc>
              <a:spcBef>
                <a:spcPts val="800"/>
              </a:spcBef>
              <a:buFont typeface="Verdana" panose="020B0604030504040204" pitchFamily="34" charset="0"/>
              <a:buChar char="›"/>
            </a:pPr>
            <a:r>
              <a:rPr lang="en-US" sz="1100" dirty="0"/>
              <a:t>Peer-tested best practices research</a:t>
            </a:r>
          </a:p>
          <a:p>
            <a:pPr marL="115888" indent="-115888">
              <a:lnSpc>
                <a:spcPct val="120000"/>
              </a:lnSpc>
              <a:spcBef>
                <a:spcPts val="800"/>
              </a:spcBef>
              <a:buFont typeface="Verdana" panose="020B0604030504040204" pitchFamily="34" charset="0"/>
              <a:buChar char="›"/>
            </a:pPr>
            <a:r>
              <a:rPr lang="en-US" sz="1100" dirty="0"/>
              <a:t>Answers to the most </a:t>
            </a:r>
            <a:br>
              <a:rPr lang="en-US" sz="1100" dirty="0"/>
            </a:br>
            <a:r>
              <a:rPr lang="en-US" sz="1100" dirty="0"/>
              <a:t>pressing issues</a:t>
            </a:r>
          </a:p>
        </p:txBody>
      </p:sp>
      <p:grpSp>
        <p:nvGrpSpPr>
          <p:cNvPr id="28" name="Group 27"/>
          <p:cNvGrpSpPr/>
          <p:nvPr userDrawn="1"/>
        </p:nvGrpSpPr>
        <p:grpSpPr bwMode="gray">
          <a:xfrm>
            <a:off x="3899893" y="1885224"/>
            <a:ext cx="3358157" cy="998587"/>
            <a:chOff x="3899893" y="1743330"/>
            <a:chExt cx="3358157" cy="998587"/>
          </a:xfrm>
        </p:grpSpPr>
        <p:sp>
          <p:nvSpPr>
            <p:cNvPr id="29" name="TextBox 28"/>
            <p:cNvSpPr txBox="1"/>
            <p:nvPr/>
          </p:nvSpPr>
          <p:spPr bwMode="gray">
            <a:xfrm>
              <a:off x="4076885" y="1743330"/>
              <a:ext cx="3181165" cy="830997"/>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Then hardwire those insights into your organization using </a:t>
              </a:r>
              <a:br>
                <a:rPr lang="en-US" sz="1800" dirty="0">
                  <a:solidFill>
                    <a:schemeClr val="bg1"/>
                  </a:solidFill>
                  <a:latin typeface="+mj-lt"/>
                </a:rPr>
              </a:br>
              <a:r>
                <a:rPr lang="en-US" sz="1800" dirty="0">
                  <a:solidFill>
                    <a:schemeClr val="bg1"/>
                  </a:solidFill>
                  <a:latin typeface="+mj-lt"/>
                </a:rPr>
                <a:t>our technology &amp; services</a:t>
              </a:r>
            </a:p>
          </p:txBody>
        </p:sp>
        <p:cxnSp>
          <p:nvCxnSpPr>
            <p:cNvPr id="30" name="Straight Connector 29"/>
            <p:cNvCxnSpPr/>
            <p:nvPr/>
          </p:nvCxnSpPr>
          <p:spPr bwMode="gray">
            <a:xfrm>
              <a:off x="4076886" y="2741917"/>
              <a:ext cx="3181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gray">
            <a:xfrm rot="5400000">
              <a:off x="3892719" y="1849770"/>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32" name="Isosceles Triangle 31"/>
          <p:cNvSpPr/>
          <p:nvPr userDrawn="1"/>
        </p:nvSpPr>
        <p:spPr bwMode="gray">
          <a:xfrm rot="5400000">
            <a:off x="536948" y="2708385"/>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TextBox 34"/>
          <p:cNvSpPr txBox="1"/>
          <p:nvPr userDrawn="1"/>
        </p:nvSpPr>
        <p:spPr bwMode="gray">
          <a:xfrm>
            <a:off x="4076885" y="3068215"/>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Enrollment Management </a:t>
            </a:r>
          </a:p>
          <a:p>
            <a:pPr>
              <a:spcBef>
                <a:spcPts val="300"/>
              </a:spcBef>
            </a:pPr>
            <a:r>
              <a:rPr lang="en-US" sz="1000" dirty="0">
                <a:solidFill>
                  <a:schemeClr val="bg1"/>
                </a:solidFill>
              </a:rPr>
              <a:t>Our </a:t>
            </a:r>
            <a:r>
              <a:rPr lang="en-US" sz="1000" b="1" dirty="0">
                <a:solidFill>
                  <a:schemeClr val="bg1"/>
                </a:solidFill>
              </a:rPr>
              <a:t>Enrollment Services </a:t>
            </a:r>
            <a:r>
              <a:rPr lang="en-US" sz="10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6" name="TextBox 35"/>
          <p:cNvSpPr txBox="1"/>
          <p:nvPr userDrawn="1"/>
        </p:nvSpPr>
        <p:spPr bwMode="gray">
          <a:xfrm>
            <a:off x="4076885" y="4562050"/>
            <a:ext cx="3254672" cy="875624"/>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Student Success </a:t>
            </a:r>
          </a:p>
          <a:p>
            <a:pPr>
              <a:spcBef>
                <a:spcPts val="300"/>
              </a:spcBef>
            </a:pPr>
            <a:r>
              <a:rPr lang="en-US" sz="1000" dirty="0">
                <a:solidFill>
                  <a:schemeClr val="bg1"/>
                </a:solidFill>
              </a:rPr>
              <a:t>Members of the </a:t>
            </a:r>
            <a:r>
              <a:rPr lang="en-US" sz="1000" b="1" dirty="0">
                <a:solidFill>
                  <a:schemeClr val="bg1"/>
                </a:solidFill>
              </a:rPr>
              <a:t>Student Success Collaborative </a:t>
            </a:r>
            <a:r>
              <a:rPr lang="en-US" sz="1000" dirty="0">
                <a:solidFill>
                  <a:schemeClr val="bg1"/>
                </a:solidFill>
              </a:rPr>
              <a:t>use research, consulting, and an enterprise-wide student success management system to help students persist, graduate, and succeed.</a:t>
            </a:r>
          </a:p>
        </p:txBody>
      </p:sp>
      <p:sp>
        <p:nvSpPr>
          <p:cNvPr id="37" name="TextBox 36"/>
          <p:cNvSpPr txBox="1"/>
          <p:nvPr userDrawn="1"/>
        </p:nvSpPr>
        <p:spPr bwMode="gray">
          <a:xfrm>
            <a:off x="4076885" y="5748108"/>
            <a:ext cx="3168174" cy="1029513"/>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Growth and Academic Operations </a:t>
            </a:r>
          </a:p>
          <a:p>
            <a:pPr>
              <a:spcBef>
                <a:spcPts val="300"/>
              </a:spcBef>
            </a:pPr>
            <a:r>
              <a:rPr lang="en-US" sz="1000" dirty="0">
                <a:solidFill>
                  <a:schemeClr val="bg1"/>
                </a:solidFill>
              </a:rPr>
              <a:t>Our </a:t>
            </a:r>
            <a:r>
              <a:rPr lang="en-US" sz="1000" b="1" dirty="0">
                <a:solidFill>
                  <a:schemeClr val="bg1"/>
                </a:solidFill>
              </a:rPr>
              <a:t>Academic Performance Solutions </a:t>
            </a:r>
            <a:r>
              <a:rPr lang="en-US" sz="1000" dirty="0">
                <a:solidFill>
                  <a:schemeClr val="bg1"/>
                </a:solidFill>
              </a:rPr>
              <a:t>group partners with university academic and business leaders to help make smart resource trade-offs, improve academic efficiency, and grow academic program revenues.</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511917"/>
            <a:ext cx="1672937" cy="640080"/>
          </a:xfrm>
          <a:prstGeom prst="rect">
            <a:avLst/>
          </a:prstGeom>
        </p:spPr>
      </p:pic>
      <p:grpSp>
        <p:nvGrpSpPr>
          <p:cNvPr id="39" name="Group 38"/>
          <p:cNvGrpSpPr/>
          <p:nvPr userDrawn="1"/>
        </p:nvGrpSpPr>
        <p:grpSpPr>
          <a:xfrm>
            <a:off x="6118869" y="8477305"/>
            <a:ext cx="1212688" cy="754436"/>
            <a:chOff x="6118869" y="8477305"/>
            <a:chExt cx="1212688" cy="754436"/>
          </a:xfrm>
        </p:grpSpPr>
        <p:sp>
          <p:nvSpPr>
            <p:cNvPr id="40" name="TextBox 39"/>
            <p:cNvSpPr txBox="1"/>
            <p:nvPr userDrawn="1"/>
          </p:nvSpPr>
          <p:spPr bwMode="gray">
            <a:xfrm>
              <a:off x="6158744" y="8954742"/>
              <a:ext cx="1172813" cy="276999"/>
            </a:xfrm>
            <a:prstGeom prst="rect">
              <a:avLst/>
            </a:prstGeom>
            <a:noFill/>
          </p:spPr>
          <p:txBody>
            <a:bodyPr wrap="square" lIns="0" tIns="0" rIns="0" bIns="0" rtlCol="0">
              <a:spAutoFit/>
            </a:bodyPr>
            <a:lstStyle/>
            <a:p>
              <a:pPr>
                <a:spcBef>
                  <a:spcPts val="500"/>
                </a:spcBef>
              </a:pPr>
              <a:r>
                <a:rPr lang="en-US" sz="900" dirty="0">
                  <a:solidFill>
                    <a:schemeClr val="bg1"/>
                  </a:solidFill>
                </a:rPr>
                <a:t>Goal: Make education smarter</a:t>
              </a:r>
            </a:p>
          </p:txBody>
        </p:sp>
        <p:sp>
          <p:nvSpPr>
            <p:cNvPr id="41" name="TextBox 40"/>
            <p:cNvSpPr txBox="1"/>
            <p:nvPr userDrawn="1"/>
          </p:nvSpPr>
          <p:spPr bwMode="gray">
            <a:xfrm>
              <a:off x="6118869" y="8477305"/>
              <a:ext cx="120349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a:t>
              </a:r>
              <a:endParaRPr lang="en-US" sz="3000" baseline="30000" dirty="0">
                <a:solidFill>
                  <a:schemeClr val="bg1"/>
                </a:solidFill>
                <a:latin typeface="+mj-lt"/>
              </a:endParaRPr>
            </a:p>
          </p:txBody>
        </p:sp>
      </p:grpSp>
    </p:spTree>
    <p:custDataLst>
      <p:tags r:id="rId1"/>
    </p:custDataLst>
    <p:extLst>
      <p:ext uri="{BB962C8B-B14F-4D97-AF65-F5344CB8AC3E}">
        <p14:creationId xmlns:p14="http://schemas.microsoft.com/office/powerpoint/2010/main" val="31877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14" name="Text Placeholder 5"/>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Text Placeholder 7"/>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accent3"/>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Text Placeholder 9"/>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Text Placeholder 13"/>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Text Placeholder 15"/>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Design Consultant (Insert text)</a:t>
            </a:r>
          </a:p>
        </p:txBody>
      </p:sp>
      <p:sp>
        <p:nvSpPr>
          <p:cNvPr id="20" name="Text Placeholder 17"/>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accent3"/>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21" name="Text Placeholder 19"/>
          <p:cNvSpPr>
            <a:spLocks noGrp="1"/>
          </p:cNvSpPr>
          <p:nvPr>
            <p:ph type="body" sz="quarter" idx="57" hasCustomPrompt="1"/>
          </p:nvPr>
        </p:nvSpPr>
        <p:spPr bwMode="gray">
          <a:xfrm>
            <a:off x="1128208" y="3687173"/>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Executive Director (Insert text)</a:t>
            </a:r>
          </a:p>
        </p:txBody>
      </p:sp>
      <p:sp>
        <p:nvSpPr>
          <p:cNvPr id="22" name="Text Placeholder 21"/>
          <p:cNvSpPr>
            <a:spLocks noGrp="1"/>
          </p:cNvSpPr>
          <p:nvPr>
            <p:ph type="body" sz="quarter" idx="58" hasCustomPrompt="1"/>
          </p:nvPr>
        </p:nvSpPr>
        <p:spPr bwMode="gray">
          <a:xfrm>
            <a:off x="1128208" y="3920028"/>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4" name="Title 3"/>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cxnSp>
        <p:nvCxnSpPr>
          <p:cNvPr id="13" name="Straight Connector 12"/>
          <p:cNvCxnSpPr/>
          <p:nvPr userDrawn="1"/>
        </p:nvCxnSpPr>
        <p:spPr bwMode="gray">
          <a:xfrm>
            <a:off x="5571248" y="763588"/>
            <a:ext cx="0" cy="7993234"/>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5644268" y="754818"/>
            <a:ext cx="1620132" cy="8002004"/>
          </a:xfrm>
          <a:prstGeom prst="rect">
            <a:avLst/>
          </a:prstGeom>
          <a:noFill/>
        </p:spPr>
        <p:txBody>
          <a:bodyPr wrap="square" lIns="0" tIns="0" rIns="0" bIns="0" rtlCol="0">
            <a:noAutofit/>
          </a:bodyPr>
          <a:lstStyle/>
          <a:p>
            <a:pPr>
              <a:spcBef>
                <a:spcPts val="400"/>
              </a:spcBef>
            </a:pPr>
            <a:r>
              <a:rPr lang="en-US" sz="500" b="1" dirty="0"/>
              <a:t>LEGAL</a:t>
            </a:r>
            <a:r>
              <a:rPr lang="en-US" sz="500" b="1" baseline="0" dirty="0"/>
              <a:t> CAVEAT</a:t>
            </a:r>
            <a:endParaRPr lang="en-US" sz="500" b="1" dirty="0"/>
          </a:p>
          <a:p>
            <a:pPr>
              <a:spcBef>
                <a:spcPts val="400"/>
              </a:spcBef>
            </a:pPr>
            <a:r>
              <a:rPr lang="en-US" sz="50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a:t>
            </a:r>
            <a:br>
              <a:rPr lang="en-US" sz="500" dirty="0"/>
            </a:br>
            <a:r>
              <a:rPr lang="en-US" sz="500" dirty="0"/>
              <a:t>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500" baseline="0" dirty="0"/>
              <a:t> </a:t>
            </a:r>
            <a:r>
              <a:rPr lang="en-US" sz="50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400"/>
              </a:spcBef>
            </a:pPr>
            <a:r>
              <a:rPr lang="en-US" sz="50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1200"/>
              </a:spcBef>
            </a:pPr>
            <a:r>
              <a:rPr lang="en-US" sz="500" b="1" dirty="0"/>
              <a:t>IMPORTANT: Please read the following.</a:t>
            </a:r>
          </a:p>
          <a:p>
            <a:pPr>
              <a:spcBef>
                <a:spcPts val="400"/>
              </a:spcBef>
            </a:pPr>
            <a:r>
              <a:rPr lang="en-US" sz="500" dirty="0"/>
              <a:t>EAB has prepared this report for the exclusive </a:t>
            </a:r>
            <a:br>
              <a:rPr lang="en-US" sz="500" dirty="0"/>
            </a:br>
            <a:r>
              <a:rPr lang="en-US" sz="500" dirty="0"/>
              <a:t>use of its members. Each member acknowledges and agrees that this report and the information contained herein (collectively, the “Report”) are confidential and proprietary to EAB. By accepting delivery of this Report, each member agrees to abide by the terms as stated herein, including </a:t>
            </a:r>
            <a:br>
              <a:rPr lang="en-US" sz="500" dirty="0"/>
            </a:br>
            <a:r>
              <a:rPr lang="en-US" sz="500" dirty="0"/>
              <a:t>the following:</a:t>
            </a:r>
          </a:p>
          <a:p>
            <a:pPr marL="112713" indent="-112713">
              <a:spcBef>
                <a:spcPts val="400"/>
              </a:spcBef>
            </a:pPr>
            <a:r>
              <a:rPr lang="en-US" sz="50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dirty="0"/>
              <a:t>4.	Each member shall not remove from this Report any confidential markings, copyright notices, and/or other similar indicia herein.</a:t>
            </a:r>
          </a:p>
          <a:p>
            <a:pPr marL="112713" indent="-112713">
              <a:spcBef>
                <a:spcPts val="400"/>
              </a:spcBef>
            </a:pPr>
            <a:r>
              <a:rPr lang="en-US" sz="500" dirty="0"/>
              <a:t>5.	Each member is responsible for any breach of its obligations as stated herein by any of its employees or agents.</a:t>
            </a:r>
          </a:p>
          <a:p>
            <a:pPr marL="112713" indent="-112713">
              <a:spcBef>
                <a:spcPts val="400"/>
              </a:spcBef>
            </a:pPr>
            <a:r>
              <a:rPr lang="en-US" sz="500" dirty="0"/>
              <a:t>6.	If a member is unwilling to abide by any</a:t>
            </a:r>
            <a:r>
              <a:rPr lang="en-US" sz="500" baseline="0" dirty="0"/>
              <a:t> </a:t>
            </a:r>
            <a:r>
              <a:rPr lang="en-US" sz="500" dirty="0"/>
              <a:t>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14" name="Title 1"/>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Text Placeholder 16"/>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Text Placeholder 20"/>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Straight Connector 18"/>
          <p:cNvCxnSpPr/>
          <p:nvPr userDrawn="1"/>
        </p:nvCxnSpPr>
        <p:spPr bwMode="gray">
          <a:xfrm>
            <a:off x="1451412" y="6631720"/>
            <a:ext cx="504388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Text Placeholder 27"/>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1"/>
                </a:solidFill>
                <a:latin typeface="+mj-lt"/>
              </a:defRPr>
            </a:lvl1pPr>
            <a:lvl2pPr>
              <a:defRPr sz="9000"/>
            </a:lvl2pPr>
            <a:lvl3pPr>
              <a:defRPr sz="9000"/>
            </a:lvl3pPr>
            <a:lvl4pPr>
              <a:defRPr sz="9000"/>
            </a:lvl4pPr>
            <a:lvl5pPr>
              <a:defRPr sz="9000"/>
            </a:lvl5pPr>
          </a:lstStyle>
          <a:p>
            <a:pPr lvl="0"/>
            <a:r>
              <a:rPr lang="en-US" dirty="0"/>
              <a:t>#</a:t>
            </a:r>
          </a:p>
        </p:txBody>
      </p:sp>
      <p:sp>
        <p:nvSpPr>
          <p:cNvPr id="9" name="Text Placeholder 1"/>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2763" y="714775"/>
            <a:ext cx="6702425" cy="276999"/>
          </a:xfrm>
        </p:spPr>
        <p:txBody>
          <a:bodyPr>
            <a:spAutoFit/>
          </a:bodyPr>
          <a:lstStyle/>
          <a:p>
            <a:r>
              <a:rPr lang="en-US" dirty="0"/>
              <a:t>Page Title – Rockwell 20pt Regular, Title Case</a:t>
            </a:r>
          </a:p>
        </p:txBody>
      </p:sp>
      <p:sp>
        <p:nvSpPr>
          <p:cNvPr id="59" name="Text Placeholder 3"/>
          <p:cNvSpPr>
            <a:spLocks noGrp="1"/>
          </p:cNvSpPr>
          <p:nvPr>
            <p:ph type="body" sz="quarter" idx="10" hasCustomPrompt="1"/>
          </p:nvPr>
        </p:nvSpPr>
        <p:spPr bwMode="gray">
          <a:xfrm>
            <a:off x="962025" y="1480297"/>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p>
        </p:txBody>
      </p:sp>
      <p:cxnSp>
        <p:nvCxnSpPr>
          <p:cNvPr id="6" name="Straight Connector 5"/>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bwMode="gray">
          <a:xfrm>
            <a:off x="7923572" y="1480297"/>
            <a:ext cx="2489481" cy="4844381"/>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directly</a:t>
            </a:r>
            <a:r>
              <a:rPr lang="en-US" sz="1000" baseline="0" dirty="0">
                <a:solidFill>
                  <a:schemeClr val="bg1"/>
                </a:solidFill>
                <a:latin typeface="Arial" panose="020B0604020202020204" pitchFamily="34" charset="0"/>
                <a:cs typeface="Arial" panose="020B0604020202020204" pitchFamily="34" charset="0"/>
              </a:rPr>
              <a:t> into the </a:t>
            </a:r>
            <a:r>
              <a:rPr lang="en-US" sz="1000" baseline="0" dirty="0" err="1">
                <a:solidFill>
                  <a:schemeClr val="bg1"/>
                </a:solidFill>
                <a:latin typeface="Arial" panose="020B0604020202020204" pitchFamily="34" charset="0"/>
                <a:cs typeface="Arial" panose="020B0604020202020204" pitchFamily="34" charset="0"/>
              </a:rPr>
              <a:t>ToC</a:t>
            </a:r>
            <a:r>
              <a:rPr lang="en-US" sz="1000" baseline="0" dirty="0">
                <a:solidFill>
                  <a:schemeClr val="bg1"/>
                </a:solidFill>
                <a:latin typeface="Arial" panose="020B0604020202020204" pitchFamily="34" charset="0"/>
                <a:cs typeface="Arial" panose="020B0604020202020204" pitchFamily="34" charset="0"/>
              </a:rPr>
              <a:t> placeholder with what the section should be called</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a:t>
            </a:r>
            <a:r>
              <a:rPr lang="en-US" sz="1000" dirty="0" err="1">
                <a:solidFill>
                  <a:schemeClr val="bg1"/>
                </a:solidFill>
                <a:latin typeface="Arial" panose="020B0604020202020204" pitchFamily="34" charset="0"/>
                <a:cs typeface="Arial" panose="020B0604020202020204" pitchFamily="34" charset="0"/>
              </a:rPr>
              <a:t>ToC</a:t>
            </a:r>
            <a:r>
              <a:rPr lang="en-US" sz="1000" dirty="0">
                <a:solidFill>
                  <a:schemeClr val="bg1"/>
                </a:solidFill>
                <a:latin typeface="Arial" panose="020B0604020202020204" pitchFamily="34" charset="0"/>
                <a:cs typeface="Arial" panose="020B0604020202020204" pitchFamily="34" charset="0"/>
              </a:rPr>
              <a:t>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00689824"/>
      </p:ext>
    </p:extLst>
  </p:cSld>
  <p:clrMapOvr>
    <a:masterClrMapping/>
  </p:clrMapOvr>
  <p:extLst>
    <p:ext uri="{DCECCB84-F9BA-43D5-87BE-67443E8EF086}">
      <p15:sldGuideLst xmlns:p15="http://schemas.microsoft.com/office/powerpoint/2012/main">
        <p15:guide id="1" pos="6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1"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lvl1pPr>
              <a:defRPr/>
            </a:lvl1pPr>
          </a:lstStyle>
          <a:p>
            <a:r>
              <a:rPr lang="en-US" dirty="0"/>
              <a:t>Page Title – Rockwell 20pt Regular, Title Case</a:t>
            </a:r>
          </a:p>
        </p:txBody>
      </p:sp>
      <p:cxnSp>
        <p:nvCxnSpPr>
          <p:cNvPr id="9" name="Straight Connector 8"/>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649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ext Placeholder 2"/>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Text Placeholder 4"/>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7" name="Picture Placeholder 6"/>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29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6" name="Straight Connector 15"/>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6"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7" name="Text Placeholder 7"/>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4"/>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0" name="Picture Placeholder 6"/>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laceholder 11"/>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15" name="TextBox 14"/>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accent3"/>
                </a:solidFill>
                <a:effectLst/>
                <a:uLnTx/>
                <a:uFillTx/>
                <a:latin typeface="+mn-lt"/>
                <a:ea typeface="+mn-ea"/>
                <a:cs typeface="+mn-cs"/>
              </a:rPr>
              <a:t>©2018 EAB Global, Inc. • All Rights Reserved</a:t>
            </a:r>
          </a:p>
        </p:txBody>
      </p:sp>
      <p:sp>
        <p:nvSpPr>
          <p:cNvPr id="17" name="Slide Number Placeholder 5"/>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8" name="TextBox 17">
            <a:hlinkClick r:id="rId18"/>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accent3"/>
                </a:solidFill>
                <a:effectLst/>
                <a:uLnTx/>
                <a:uFillTx/>
                <a:latin typeface="+mn-lt"/>
                <a:ea typeface="+mn-ea"/>
                <a:cs typeface="+mn-cs"/>
              </a:rPr>
              <a:t>eab.com</a:t>
            </a:r>
          </a:p>
        </p:txBody>
      </p:sp>
      <p:sp>
        <p:nvSpPr>
          <p:cNvPr id="21" name="Text Placeholder 20"/>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defTabSz="1341150" rtl="0" eaLnBrk="1" latinLnBrk="0" hangingPunct="1">
        <a:lnSpc>
          <a:spcPct val="90000"/>
        </a:lnSpc>
        <a:spcBef>
          <a:spcPct val="0"/>
        </a:spcBef>
        <a:buNone/>
        <a:defRPr sz="2000" kern="1200" spc="50" baseline="0">
          <a:solidFill>
            <a:schemeClr val="accent5"/>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cl.campus-training3.eab.com/" TargetMode="Externa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tcl.campus.eab.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hyperlink" Target="https://support.gradesfirst.com/hc/en-us/articles/360014188693-Emailing-and-Texting-Students" TargetMode="Externa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support.gradesfirst.com/hc/en-us/articles/1500000239982-Launching-an-Appointment-Campaign" TargetMode="Externa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support.gradesfirst.com/hc/en-us/articles/360014072874-My-Availability"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support.gradesfirst.com/hc/en-us/articles/360014072874-My-Availability" TargetMode="Externa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support.gradesfirst.com/hc/en-us/articles/360014178813-Appointment-Summaries"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587828" y="9013372"/>
            <a:ext cx="6890657" cy="18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gray">
          <a:xfrm>
            <a:off x="809625" y="2238907"/>
            <a:ext cx="6391275" cy="277189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p:nvPr/>
        </p:nvSpPr>
        <p:spPr bwMode="gray">
          <a:xfrm>
            <a:off x="4168554" y="869681"/>
            <a:ext cx="3032346" cy="3729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a:spcBef>
                <a:spcPts val="0"/>
              </a:spcBef>
              <a:spcAft>
                <a:spcPts val="0"/>
              </a:spcAft>
            </a:pP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Student Success Collaborative</a:t>
            </a:r>
          </a:p>
          <a:p>
            <a:pPr marL="0" marR="0" algn="r">
              <a:spcBef>
                <a:spcPts val="0"/>
              </a:spcBef>
              <a:spcAft>
                <a:spcPts val="0"/>
              </a:spcAft>
            </a:pPr>
            <a:r>
              <a:rPr lang="en-US" sz="1400" dirty="0">
                <a:solidFill>
                  <a:srgbClr val="004A88"/>
                </a:solidFill>
                <a:latin typeface="Rockwell" panose="02060603020205020403" pitchFamily="18" charset="0"/>
                <a:ea typeface="Verdana" panose="020B0604030504040204" pitchFamily="34" charset="0"/>
                <a:cs typeface="Times New Roman" panose="02020603050405020304" pitchFamily="18" charset="0"/>
              </a:rPr>
              <a:t>Navigate</a:t>
            </a: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 </a:t>
            </a:r>
            <a:endParaRPr lang="en-US" sz="10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TextBox 5"/>
          <p:cNvSpPr txBox="1"/>
          <p:nvPr/>
        </p:nvSpPr>
        <p:spPr bwMode="gray">
          <a:xfrm>
            <a:off x="809625" y="1840836"/>
            <a:ext cx="6391275" cy="246221"/>
          </a:xfrm>
          <a:prstGeom prst="rect">
            <a:avLst/>
          </a:prstGeom>
          <a:noFill/>
        </p:spPr>
        <p:txBody>
          <a:bodyPr wrap="square" lIns="0" tIns="0" rIns="0" bIns="0" rtlCol="0">
            <a:spAutoFit/>
          </a:bodyPr>
          <a:lstStyle/>
          <a:p>
            <a:pPr>
              <a:spcBef>
                <a:spcPts val="500"/>
              </a:spcBef>
            </a:pPr>
            <a:r>
              <a:rPr lang="en-US" sz="1600" dirty="0">
                <a:solidFill>
                  <a:schemeClr val="accent5"/>
                </a:solidFill>
              </a:rPr>
              <a:t>Quick Start Guide for Navigate </a:t>
            </a:r>
          </a:p>
        </p:txBody>
      </p:sp>
      <p:cxnSp>
        <p:nvCxnSpPr>
          <p:cNvPr id="11" name="Straight Connector 10"/>
          <p:cNvCxnSpPr/>
          <p:nvPr/>
        </p:nvCxnSpPr>
        <p:spPr bwMode="gray">
          <a:xfrm>
            <a:off x="809625" y="2138675"/>
            <a:ext cx="63912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933450" y="2491353"/>
            <a:ext cx="6143625" cy="1301895"/>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1. Log in to Navigate using your SSO credentials!</a:t>
            </a:r>
          </a:p>
          <a:p>
            <a:pPr>
              <a:lnSpc>
                <a:spcPct val="120000"/>
              </a:lnSpc>
              <a:spcBef>
                <a:spcPts val="800"/>
              </a:spcBef>
            </a:pPr>
            <a:r>
              <a:rPr lang="en-US" sz="1100" dirty="0">
                <a:latin typeface="Verdana" panose="020B0604030504040204" pitchFamily="34" charset="0"/>
                <a:ea typeface="Verdana" panose="020B0604030504040204" pitchFamily="34" charset="0"/>
                <a:cs typeface="Times New Roman" panose="02020603050405020304" pitchFamily="18" charset="0"/>
              </a:rPr>
              <a:t>Training site URL: </a:t>
            </a:r>
            <a:r>
              <a:rPr lang="en-US" sz="1100" dirty="0">
                <a:latin typeface="Verdana" panose="020B0604030504040204" pitchFamily="34" charset="0"/>
                <a:ea typeface="Verdana" panose="020B0604030504040204" pitchFamily="34" charset="0"/>
                <a:cs typeface="Times New Roman" panose="02020603050405020304" pitchFamily="18" charset="0"/>
                <a:hlinkClick r:id="rId3"/>
              </a:rPr>
              <a:t>https://tcl.campus-training3.eab.com/</a:t>
            </a:r>
            <a:r>
              <a:rPr lang="en-US" sz="1100" dirty="0">
                <a:latin typeface="Verdana" panose="020B0604030504040204" pitchFamily="34" charset="0"/>
                <a:ea typeface="Verdana" panose="020B0604030504040204" pitchFamily="34" charset="0"/>
                <a:cs typeface="Times New Roman" panose="02020603050405020304" pitchFamily="18" charset="0"/>
              </a:rPr>
              <a:t> -  available for training/practice only </a:t>
            </a:r>
          </a:p>
          <a:p>
            <a:pPr>
              <a:lnSpc>
                <a:spcPct val="120000"/>
              </a:lnSpc>
              <a:spcBef>
                <a:spcPts val="800"/>
              </a:spcBef>
            </a:pPr>
            <a:r>
              <a:rPr lang="en-US" sz="1100" b="1" dirty="0">
                <a:solidFill>
                  <a:schemeClr val="tx2"/>
                </a:solidFill>
                <a:latin typeface="Verdana" panose="020B0604030504040204" pitchFamily="34" charset="0"/>
                <a:ea typeface="Verdana" panose="020B0604030504040204" pitchFamily="34" charset="0"/>
                <a:cs typeface="Times New Roman" panose="02020603050405020304" pitchFamily="18" charset="0"/>
              </a:rPr>
              <a:t>PRODUCTION SITE URL: </a:t>
            </a:r>
            <a:r>
              <a:rPr lang="en-US" sz="1100" dirty="0">
                <a:latin typeface="Verdana" panose="020B0604030504040204" pitchFamily="34" charset="0"/>
                <a:ea typeface="Verdana" panose="020B0604030504040204" pitchFamily="34" charset="0"/>
                <a:cs typeface="Times New Roman" panose="02020603050405020304" pitchFamily="18" charset="0"/>
                <a:hlinkClick r:id="rId4"/>
              </a:rPr>
              <a:t>https://tcl.campus.eab.com</a:t>
            </a:r>
            <a:r>
              <a:rPr lang="en-US" sz="1100">
                <a:latin typeface="Verdana" panose="020B0604030504040204" pitchFamily="34" charset="0"/>
                <a:ea typeface="Verdana" panose="020B0604030504040204" pitchFamily="34" charset="0"/>
                <a:cs typeface="Times New Roman" panose="02020603050405020304" pitchFamily="18" charset="0"/>
                <a:hlinkClick r:id="rId4"/>
              </a:rPr>
              <a:t>/</a:t>
            </a:r>
            <a:r>
              <a:rPr lang="en-US" sz="1100">
                <a:latin typeface="Verdana" panose="020B0604030504040204" pitchFamily="34" charset="0"/>
                <a:ea typeface="Verdana" panose="020B0604030504040204" pitchFamily="34" charset="0"/>
                <a:cs typeface="Times New Roman" panose="02020603050405020304" pitchFamily="18" charset="0"/>
              </a:rPr>
              <a:t> </a:t>
            </a:r>
            <a:endParaRPr lang="en-US" sz="11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spcBef>
                <a:spcPts val="800"/>
              </a:spcBef>
            </a:pPr>
            <a:endParaRPr lang="en-US" sz="1100"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p:cNvSpPr txBox="1"/>
          <p:nvPr/>
        </p:nvSpPr>
        <p:spPr bwMode="gray">
          <a:xfrm>
            <a:off x="809625" y="2238909"/>
            <a:ext cx="2095500"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GETTING STARTED</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6" name="TextBox 15"/>
          <p:cNvSpPr txBox="1"/>
          <p:nvPr/>
        </p:nvSpPr>
        <p:spPr bwMode="gray">
          <a:xfrm>
            <a:off x="933447" y="3644861"/>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2. Configure Availability and Calendar for Appointment Scheduling </a:t>
            </a:r>
          </a:p>
        </p:txBody>
      </p:sp>
      <p:sp>
        <p:nvSpPr>
          <p:cNvPr id="17" name="TextBox 16"/>
          <p:cNvSpPr txBox="1"/>
          <p:nvPr/>
        </p:nvSpPr>
        <p:spPr bwMode="gray">
          <a:xfrm>
            <a:off x="933446" y="3883307"/>
            <a:ext cx="6143625" cy="1025922"/>
          </a:xfrm>
          <a:prstGeom prst="rect">
            <a:avLst/>
          </a:prstGeom>
          <a:noFill/>
        </p:spPr>
        <p:txBody>
          <a:bodyPr wrap="square" lIns="0" tIns="0" rIns="0" bIns="0" rtlCol="0">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Set Up Your Availability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This is an important first step that will allow you to then create appointments with students by selecting the ‘Add Time’ from your Staff home screen - see </a:t>
            </a:r>
            <a:r>
              <a:rPr lang="en-US" sz="1000" i="1" dirty="0"/>
              <a:t>Appendix A </a:t>
            </a:r>
            <a:r>
              <a:rPr lang="en-US" sz="1000" dirty="0"/>
              <a:t>for detailed instructions on setting up your Availability. </a:t>
            </a:r>
            <a:endParaRPr lang="en-US" sz="10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Sync Your Calendar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This initiates the two-way sync between Navigate and your calendar. </a:t>
            </a:r>
            <a:r>
              <a:rPr lang="en-US" sz="1000" dirty="0">
                <a:solidFill>
                  <a:srgbClr val="FF0000"/>
                </a:solidFill>
              </a:rPr>
              <a:t> </a:t>
            </a:r>
            <a:r>
              <a:rPr lang="en-US" sz="1000" i="1" dirty="0"/>
              <a:t>See Appendix B </a:t>
            </a:r>
            <a:r>
              <a:rPr lang="en-US" sz="1000" dirty="0"/>
              <a:t>for detailed instructions.</a:t>
            </a:r>
            <a:endPar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8" name="TextBox 17"/>
          <p:cNvSpPr txBox="1"/>
          <p:nvPr/>
        </p:nvSpPr>
        <p:spPr bwMode="gray">
          <a:xfrm>
            <a:off x="809624" y="5240679"/>
            <a:ext cx="2095501"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KEY PLATFORM FEATURES</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9" name="TextBox 18"/>
          <p:cNvSpPr txBox="1"/>
          <p:nvPr/>
        </p:nvSpPr>
        <p:spPr bwMode="gray">
          <a:xfrm>
            <a:off x="933448" y="5569914"/>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Perform These Key Actions to Identify, Communicate With, and Support Students</a:t>
            </a:r>
            <a:endPar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E88626F-77D7-4E00-B444-10F1BCE6E87F}"/>
              </a:ext>
            </a:extLst>
          </p:cNvPr>
          <p:cNvSpPr txBox="1"/>
          <p:nvPr/>
        </p:nvSpPr>
        <p:spPr bwMode="gray">
          <a:xfrm>
            <a:off x="933448" y="6061296"/>
            <a:ext cx="6143625" cy="3448060"/>
          </a:xfrm>
          <a:prstGeom prst="rect">
            <a:avLst/>
          </a:prstGeom>
          <a:noFill/>
        </p:spPr>
        <p:txBody>
          <a:bodyPr wrap="square" lIns="0" tIns="0" rIns="0" bIns="0" rtlCol="0">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Reference the Student Profile – </a:t>
            </a:r>
            <a:r>
              <a:rPr lang="en-US" sz="1000" dirty="0"/>
              <a:t>After clicking on a student’s name through the search results, your Staff Home, or the Quick Search, note their Academic progress and any areas of concern with the various tabs on a student’s profile</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Add Notes or Advising Summary Reports – </a:t>
            </a:r>
            <a:r>
              <a:rPr lang="en-US" sz="1000" dirty="0"/>
              <a:t>Record your interactions and follow-ups from student meetings by adding an Appointment Summary Report (record associated with an appointment) or a Note (general record not associated with a specific meeting) – see </a:t>
            </a:r>
            <a:r>
              <a:rPr lang="en-US" sz="1000" i="1" dirty="0"/>
              <a:t>Appendix C.</a:t>
            </a:r>
            <a:endParaRPr lang="en-US" sz="1000" dirty="0"/>
          </a:p>
          <a:p>
            <a:pPr marL="628650" lvl="1" indent="-171450">
              <a:lnSpc>
                <a:spcPct val="120000"/>
              </a:lnSpc>
              <a:spcBef>
                <a:spcPts val="800"/>
              </a:spcBef>
              <a:buFontTx/>
              <a:buChar char="−"/>
            </a:pPr>
            <a:r>
              <a:rPr lang="en-US" sz="1000" dirty="0"/>
              <a:t>Both are accomplished through the ‘Actions’ menu on your Staff home or search results, or from a student’s profile.</a:t>
            </a: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Mass Email and Text a Group of Students – </a:t>
            </a:r>
            <a:r>
              <a:rPr lang="en-US" sz="1000" dirty="0"/>
              <a:t>Use ‘Send a Message’ from the ‘Actions’ drop-down to contact your advisees or other lists you’ve created in the platform – see </a:t>
            </a:r>
            <a:r>
              <a:rPr lang="en-US" sz="1000" i="1" dirty="0"/>
              <a:t>Appendix D. </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Create an Appointment Campaign - </a:t>
            </a:r>
            <a:r>
              <a:rPr lang="en-US" sz="1000" dirty="0"/>
              <a:t>Use this to invite students set up an appointment during times you have designated –</a:t>
            </a:r>
          </a:p>
          <a:p>
            <a:pPr marL="628650" lvl="1" indent="-171450">
              <a:lnSpc>
                <a:spcPct val="120000"/>
              </a:lnSpc>
              <a:spcBef>
                <a:spcPts val="800"/>
              </a:spcBef>
              <a:buFont typeface="Arial" panose="020B0604020202020204" pitchFamily="34" charset="0"/>
              <a:buChar char="•"/>
            </a:pPr>
            <a:r>
              <a:rPr lang="en-US" sz="1000" dirty="0"/>
              <a:t>From the ‘Actions’ menu on your list, select ‘Appointment Campaign’ – See </a:t>
            </a:r>
            <a:r>
              <a:rPr lang="en-US" sz="1000" i="1" dirty="0"/>
              <a:t>Appendix E</a:t>
            </a:r>
            <a:r>
              <a:rPr lang="en-US" sz="1000" dirty="0"/>
              <a:t> for detailed instructions on creating a campaign.</a:t>
            </a:r>
          </a:p>
        </p:txBody>
      </p:sp>
    </p:spTree>
    <p:custDataLst>
      <p:tags r:id="rId1"/>
    </p:custDataLst>
    <p:extLst>
      <p:ext uri="{BB962C8B-B14F-4D97-AF65-F5344CB8AC3E}">
        <p14:creationId xmlns:p14="http://schemas.microsoft.com/office/powerpoint/2010/main" val="28667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Communicating with Students</a:t>
            </a:r>
          </a:p>
        </p:txBody>
      </p:sp>
      <p:sp>
        <p:nvSpPr>
          <p:cNvPr id="6" name="Title 5"/>
          <p:cNvSpPr>
            <a:spLocks noGrp="1"/>
          </p:cNvSpPr>
          <p:nvPr>
            <p:ph type="title"/>
          </p:nvPr>
        </p:nvSpPr>
        <p:spPr>
          <a:xfrm>
            <a:off x="510382" y="742475"/>
            <a:ext cx="6751637" cy="249299"/>
          </a:xfrm>
        </p:spPr>
        <p:txBody>
          <a:bodyPr/>
          <a:lstStyle/>
          <a:p>
            <a:r>
              <a:rPr lang="en-US" sz="1800" dirty="0"/>
              <a:t>Appendix D: Mass Email and Text a Group of Students</a:t>
            </a:r>
          </a:p>
        </p:txBody>
      </p:sp>
      <p:sp>
        <p:nvSpPr>
          <p:cNvPr id="7" name="TextBox 6"/>
          <p:cNvSpPr txBox="1"/>
          <p:nvPr/>
        </p:nvSpPr>
        <p:spPr bwMode="gray">
          <a:xfrm>
            <a:off x="553926" y="1492976"/>
            <a:ext cx="6754019" cy="2769989"/>
          </a:xfrm>
          <a:prstGeom prst="rect">
            <a:avLst/>
          </a:prstGeom>
          <a:noFill/>
        </p:spPr>
        <p:txBody>
          <a:bodyPr wrap="square" lIns="0" tIns="0" rIns="0" bIns="0" rtlCol="0">
            <a:spAutoFit/>
          </a:bodyPr>
          <a:lstStyle/>
          <a:p>
            <a:pPr marL="0" marR="0"/>
            <a:r>
              <a:rPr lang="en-US" sz="900" dirty="0">
                <a:solidFill>
                  <a:srgbClr val="4F5861"/>
                </a:solidFill>
                <a:effectLst/>
                <a:ea typeface="Times New Roman" panose="02020603050405020304" pitchFamily="18" charset="0"/>
              </a:rPr>
              <a:t>Navigate provides both </a:t>
            </a:r>
            <a:r>
              <a:rPr lang="en-US" sz="900" b="1" dirty="0">
                <a:solidFill>
                  <a:srgbClr val="4F5861"/>
                </a:solidFill>
                <a:effectLst/>
                <a:ea typeface="Times New Roman" panose="02020603050405020304" pitchFamily="18" charset="0"/>
              </a:rPr>
              <a:t>email</a:t>
            </a:r>
            <a:r>
              <a:rPr lang="en-US" sz="900" dirty="0">
                <a:solidFill>
                  <a:srgbClr val="4F5861"/>
                </a:solidFill>
                <a:effectLst/>
                <a:ea typeface="Times New Roman" panose="02020603050405020304" pitchFamily="18" charset="0"/>
              </a:rPr>
              <a:t> and </a:t>
            </a:r>
            <a:r>
              <a:rPr lang="en-US" sz="900" b="1" dirty="0">
                <a:solidFill>
                  <a:srgbClr val="4F5861"/>
                </a:solidFill>
                <a:effectLst/>
                <a:ea typeface="Times New Roman" panose="02020603050405020304" pitchFamily="18" charset="0"/>
              </a:rPr>
              <a:t>text messaging</a:t>
            </a:r>
            <a:r>
              <a:rPr lang="en-US" sz="900" dirty="0">
                <a:solidFill>
                  <a:srgbClr val="4F5861"/>
                </a:solidFill>
                <a:effectLst/>
                <a:ea typeface="Times New Roman" panose="02020603050405020304" pitchFamily="18" charset="0"/>
              </a:rPr>
              <a:t> for faculty and staff to communicate with students, either individually or </a:t>
            </a:r>
            <a:r>
              <a:rPr lang="en-US" sz="900" dirty="0" err="1">
                <a:solidFill>
                  <a:srgbClr val="4F5861"/>
                </a:solidFill>
                <a:effectLst/>
                <a:ea typeface="Times New Roman" panose="02020603050405020304" pitchFamily="18" charset="0"/>
              </a:rPr>
              <a:t>en</a:t>
            </a:r>
            <a:r>
              <a:rPr lang="en-US" sz="900" dirty="0">
                <a:solidFill>
                  <a:srgbClr val="4F5861"/>
                </a:solidFill>
                <a:effectLst/>
                <a:ea typeface="Times New Roman" panose="02020603050405020304" pitchFamily="18" charset="0"/>
              </a:rPr>
              <a:t> masse. Communicating with students through the platform creates records of those communication which can be accessible by other staff or faculty on your campus. In addition, it allows for a quick and easy way to communicate with more than one student at once.</a:t>
            </a:r>
            <a:endParaRPr lang="en-US" sz="900" dirty="0">
              <a:effectLst/>
              <a:ea typeface="Times New Roman" panose="02020603050405020304" pitchFamily="18" charset="0"/>
            </a:endParaRPr>
          </a:p>
          <a:p>
            <a:pPr marL="0" marR="0"/>
            <a:endParaRPr lang="en-US" sz="900" dirty="0">
              <a:solidFill>
                <a:srgbClr val="4F5861"/>
              </a:solidFill>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Any faculty or staff member will only be able to view communications in which they have the proper permissions. Permissions allow users to either view only their own communications with students, or to view all communications with students. If you are unsure who can view your communications, contact your Application Administrator.</a:t>
            </a:r>
            <a:endParaRPr lang="en-US" sz="900" dirty="0">
              <a:effectLst/>
              <a:ea typeface="Times New Roman" panose="02020603050405020304" pitchFamily="18" charset="0"/>
            </a:endParaRPr>
          </a:p>
          <a:p>
            <a:pPr marL="0" marR="0"/>
            <a:endParaRPr lang="en-US" sz="900" b="1" dirty="0">
              <a:solidFill>
                <a:srgbClr val="4F5861"/>
              </a:solidFill>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How do I send the emails or texts?</a:t>
            </a:r>
            <a:endParaRPr lang="en-US" sz="900" dirty="0">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You can send emails or texts to one or more students from your staff homepage, the student profile, or the advanced search. Most “Actions” menus throughout the platform allow for sending emails or texts. See below for screenshots of each of these locations.</a:t>
            </a:r>
          </a:p>
          <a:p>
            <a:pPr marL="0" marR="0"/>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Staff home page (fig. 1)</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Student home page (fig. 2)</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Advanced Search (fig. 3)</a:t>
            </a:r>
          </a:p>
          <a:p>
            <a:pPr marL="342900" marR="0" lvl="0" indent="-342900">
              <a:buFont typeface="Symbol" panose="05050102010706020507" pitchFamily="18" charset="2"/>
              <a:buChar char=""/>
            </a:pPr>
            <a:endParaRPr lang="en-US" sz="900" dirty="0">
              <a:solidFill>
                <a:srgbClr val="4F5861"/>
              </a:solidFill>
              <a:ea typeface="Times New Roman" panose="02020603050405020304" pitchFamily="18" charset="0"/>
            </a:endParaRPr>
          </a:p>
          <a:p>
            <a:pPr marL="342900" marR="0" lvl="0" indent="-342900">
              <a:buFont typeface="Symbol" panose="05050102010706020507" pitchFamily="18" charset="2"/>
              <a:buChar char=""/>
            </a:pPr>
            <a:endParaRPr lang="en-US" sz="900" dirty="0">
              <a:solidFill>
                <a:srgbClr val="4F5861"/>
              </a:solidFill>
              <a:effectLst/>
              <a:ea typeface="Times New Roman" panose="02020603050405020304" pitchFamily="18" charset="0"/>
            </a:endParaRPr>
          </a:p>
          <a:p>
            <a:pPr marL="342900" marR="0" lvl="0" indent="-342900">
              <a:buFont typeface="Symbol" panose="05050102010706020507" pitchFamily="18" charset="2"/>
              <a:buChar char=""/>
            </a:pPr>
            <a:endParaRPr lang="en-US" sz="900" dirty="0">
              <a:effectLst/>
              <a:ea typeface="Times New Roman" panose="02020603050405020304" pitchFamily="18" charset="0"/>
            </a:endParaRPr>
          </a:p>
        </p:txBody>
      </p:sp>
      <p:pic>
        <p:nvPicPr>
          <p:cNvPr id="12" name="Picture 11">
            <a:extLst>
              <a:ext uri="{FF2B5EF4-FFF2-40B4-BE49-F238E27FC236}">
                <a16:creationId xmlns:a16="http://schemas.microsoft.com/office/drawing/2014/main" id="{FC94D4B9-93C1-478B-9FE0-1020AAE51D70}"/>
              </a:ext>
            </a:extLst>
          </p:cNvPr>
          <p:cNvPicPr>
            <a:picLocks noChangeAspect="1"/>
          </p:cNvPicPr>
          <p:nvPr/>
        </p:nvPicPr>
        <p:blipFill rotWithShape="1">
          <a:blip r:embed="rId2"/>
          <a:srcRect t="7919" r="1879"/>
          <a:stretch/>
        </p:blipFill>
        <p:spPr>
          <a:xfrm>
            <a:off x="510382" y="4089951"/>
            <a:ext cx="6467467" cy="3710033"/>
          </a:xfrm>
          <a:prstGeom prst="rect">
            <a:avLst/>
          </a:prstGeom>
        </p:spPr>
      </p:pic>
      <p:sp>
        <p:nvSpPr>
          <p:cNvPr id="19" name="TextBox 18">
            <a:extLst>
              <a:ext uri="{FF2B5EF4-FFF2-40B4-BE49-F238E27FC236}">
                <a16:creationId xmlns:a16="http://schemas.microsoft.com/office/drawing/2014/main" id="{FCAF5680-E584-4B7D-8BA1-DDBB3351025A}"/>
              </a:ext>
            </a:extLst>
          </p:cNvPr>
          <p:cNvSpPr txBox="1"/>
          <p:nvPr/>
        </p:nvSpPr>
        <p:spPr bwMode="gray">
          <a:xfrm>
            <a:off x="510382" y="7959485"/>
            <a:ext cx="6751637" cy="507831"/>
          </a:xfrm>
          <a:prstGeom prst="rect">
            <a:avLst/>
          </a:prstGeom>
          <a:noFill/>
        </p:spPr>
        <p:txBody>
          <a:bodyPr wrap="square">
            <a:spAutoFit/>
          </a:bodyPr>
          <a:lstStyle/>
          <a:p>
            <a:pPr marL="0" marR="0"/>
            <a:r>
              <a:rPr lang="en-US" sz="900" b="1" dirty="0">
                <a:solidFill>
                  <a:srgbClr val="4F5861"/>
                </a:solidFill>
                <a:effectLst/>
                <a:latin typeface="Verdana" panose="020B0604030504040204" pitchFamily="34" charset="0"/>
                <a:ea typeface="Times New Roman" panose="02020603050405020304" pitchFamily="18" charset="0"/>
              </a:rPr>
              <a:t>Important Note:</a:t>
            </a:r>
            <a:r>
              <a:rPr lang="en-US" sz="900" dirty="0">
                <a:solidFill>
                  <a:srgbClr val="4F5861"/>
                </a:solidFill>
                <a:effectLst/>
                <a:latin typeface="Verdana" panose="020B0604030504040204" pitchFamily="34" charset="0"/>
                <a:ea typeface="Times New Roman" panose="02020603050405020304" pitchFamily="18" charset="0"/>
              </a:rPr>
              <a:t> If you do not see the option to Email or Text students, then your role does not have the proper permission for this action, or your institution decided not to allow texting. Please contact your Application Administrator with questions. </a:t>
            </a:r>
            <a:endParaRPr lang="en-US" sz="9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623D16B0-A057-425C-8C1A-3F5D238A75A4}"/>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7084CF4E-8158-4099-9767-8303F86D60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ADDB1FE7-C1E7-42CA-AE28-440870E12B35}"/>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34AB68C1-D985-4EF5-8516-ECF73458428E}"/>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84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E: Creating an Appointment Campaign</a:t>
            </a:r>
          </a:p>
        </p:txBody>
      </p:sp>
      <p:sp>
        <p:nvSpPr>
          <p:cNvPr id="7" name="TextBox 6"/>
          <p:cNvSpPr txBox="1"/>
          <p:nvPr/>
        </p:nvSpPr>
        <p:spPr bwMode="gray">
          <a:xfrm>
            <a:off x="508000" y="1466850"/>
            <a:ext cx="6754019" cy="430887"/>
          </a:xfrm>
          <a:prstGeom prst="rect">
            <a:avLst/>
          </a:prstGeom>
          <a:noFill/>
        </p:spPr>
        <p:txBody>
          <a:bodyPr wrap="square" lIns="0" tIns="0" rIns="0" bIns="0" rtlCol="0">
            <a:spAutoFit/>
          </a:bodyPr>
          <a:lstStyle/>
          <a:p>
            <a:pPr>
              <a:spcBef>
                <a:spcPts val="500"/>
              </a:spcBef>
            </a:pPr>
            <a:r>
              <a:rPr lang="en-US" sz="900" b="1" dirty="0">
                <a:solidFill>
                  <a:schemeClr val="accent6"/>
                </a:solidFill>
              </a:rPr>
              <a:t>Navigating to Campaigns: </a:t>
            </a:r>
            <a:r>
              <a:rPr lang="en-US" sz="900" dirty="0"/>
              <a:t>While on the staff home screen, select “Appointment Campaigns” from the left-hand side Quick Links section. This will take you to the Campaigns tab.  From there, select Appointment Campaign from the right-hand side, under Actions.</a:t>
            </a:r>
            <a:endParaRPr lang="en-US" sz="900" dirty="0">
              <a:solidFill>
                <a:schemeClr val="tx1"/>
              </a:solidFill>
            </a:endParaRPr>
          </a:p>
        </p:txBody>
      </p:sp>
      <p:sp>
        <p:nvSpPr>
          <p:cNvPr id="8" name="TextBox 7"/>
          <p:cNvSpPr txBox="1"/>
          <p:nvPr/>
        </p:nvSpPr>
        <p:spPr bwMode="gray">
          <a:xfrm>
            <a:off x="508000" y="1987087"/>
            <a:ext cx="6754019" cy="2451953"/>
          </a:xfrm>
          <a:prstGeom prst="rect">
            <a:avLst/>
          </a:prstGeom>
          <a:noFill/>
        </p:spPr>
        <p:txBody>
          <a:bodyPr wrap="square" lIns="0" tIns="0" rIns="0" bIns="0" rtlCol="0">
            <a:spAutoFit/>
          </a:bodyPr>
          <a:lstStyle/>
          <a:p>
            <a:pPr>
              <a:spcBef>
                <a:spcPts val="500"/>
              </a:spcBef>
            </a:pPr>
            <a:r>
              <a:rPr lang="en-US" sz="900" b="1" dirty="0">
                <a:solidFill>
                  <a:schemeClr val="accent6"/>
                </a:solidFill>
              </a:rPr>
              <a:t>Define Campaign: </a:t>
            </a:r>
          </a:p>
          <a:p>
            <a:pPr marL="628650" lvl="1" indent="-171450">
              <a:spcBef>
                <a:spcPts val="500"/>
              </a:spcBef>
              <a:buFont typeface="Courier New" panose="02070309020205020404" pitchFamily="49" charset="0"/>
              <a:buChar char="o"/>
            </a:pPr>
            <a:r>
              <a:rPr lang="en-US" sz="900" dirty="0"/>
              <a:t>Name your campaign (Students will not see the name of the campaign)</a:t>
            </a:r>
          </a:p>
          <a:p>
            <a:pPr marL="628650" lvl="1" indent="-171450">
              <a:spcBef>
                <a:spcPts val="500"/>
              </a:spcBef>
              <a:buFont typeface="Courier New" panose="02070309020205020404" pitchFamily="49" charset="0"/>
              <a:buChar char="o"/>
            </a:pPr>
            <a:r>
              <a:rPr lang="en-US" sz="900" dirty="0"/>
              <a:t>Select “Advising” as the Care Unit (or the applicable Care Unit for your campaign)</a:t>
            </a:r>
          </a:p>
          <a:p>
            <a:pPr marL="628650" lvl="1" indent="-171450">
              <a:spcBef>
                <a:spcPts val="500"/>
              </a:spcBef>
              <a:buFont typeface="Courier New" panose="02070309020205020404" pitchFamily="49" charset="0"/>
              <a:buChar char="o"/>
            </a:pPr>
            <a:r>
              <a:rPr lang="en-US" sz="900" dirty="0"/>
              <a:t>Location- Choose your location.  NOTE:  Ensure that for the campaign availability you have created under “My Availability” you have selected that you will be available in the same location (Advisor’s office).</a:t>
            </a:r>
          </a:p>
          <a:p>
            <a:pPr marL="628650" lvl="1" indent="-171450">
              <a:spcBef>
                <a:spcPts val="500"/>
              </a:spcBef>
              <a:buFont typeface="Courier New" panose="02070309020205020404" pitchFamily="49" charset="0"/>
              <a:buChar char="o"/>
            </a:pPr>
            <a:r>
              <a:rPr lang="en-US" sz="900" dirty="0"/>
              <a:t>Under “Service”, choose the services for which you are available.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Begin Date and End Date- choose the date range for which you want the campaign to run.  If a student tries to schedule outside of that time period, they will receive a message stating that the campaign has expired.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Appointment Limit- how many appointments can the student schedule for the campaign?  (default is 1)</a:t>
            </a:r>
          </a:p>
          <a:p>
            <a:pPr marL="628650" lvl="1" indent="-171450">
              <a:spcBef>
                <a:spcPts val="500"/>
              </a:spcBef>
              <a:buFont typeface="Courier New" panose="02070309020205020404" pitchFamily="49" charset="0"/>
              <a:buChar char="o"/>
            </a:pPr>
            <a:r>
              <a:rPr lang="en-US" sz="900" dirty="0"/>
              <a:t>Appointment Length- how long do you want the appointment to last?</a:t>
            </a:r>
          </a:p>
          <a:p>
            <a:pPr marL="628650" lvl="1" indent="-171450">
              <a:spcBef>
                <a:spcPts val="500"/>
              </a:spcBef>
              <a:buFont typeface="Courier New" panose="02070309020205020404" pitchFamily="49" charset="0"/>
              <a:buChar char="o"/>
            </a:pPr>
            <a:r>
              <a:rPr lang="en-US" sz="900" dirty="0"/>
              <a:t>Select 1 slot per time (select more if you’d like more than 1 student to select the same time slot)</a:t>
            </a:r>
          </a:p>
        </p:txBody>
      </p:sp>
      <p:sp>
        <p:nvSpPr>
          <p:cNvPr id="9" name="TextBox 8"/>
          <p:cNvSpPr txBox="1"/>
          <p:nvPr/>
        </p:nvSpPr>
        <p:spPr bwMode="gray">
          <a:xfrm>
            <a:off x="508000" y="4666261"/>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Students: </a:t>
            </a:r>
            <a:r>
              <a:rPr lang="en-US" sz="900" dirty="0"/>
              <a:t>Use the advanced search feature to search for students you would like to participate in the campaign.  Or choose one of your saved searches by clicking the drop-down arrow beside “Saved Searches”.  </a:t>
            </a:r>
          </a:p>
        </p:txBody>
      </p:sp>
      <p:pic>
        <p:nvPicPr>
          <p:cNvPr id="10" name="Picture 9"/>
          <p:cNvPicPr/>
          <p:nvPr/>
        </p:nvPicPr>
        <p:blipFill rotWithShape="1">
          <a:blip r:embed="rId2"/>
          <a:srcRect b="16395"/>
          <a:stretch/>
        </p:blipFill>
        <p:spPr>
          <a:xfrm>
            <a:off x="508000" y="5024755"/>
            <a:ext cx="4295140" cy="2014220"/>
          </a:xfrm>
          <a:prstGeom prst="rect">
            <a:avLst/>
          </a:prstGeom>
          <a:ln>
            <a:solidFill>
              <a:schemeClr val="accent1"/>
            </a:solidFill>
          </a:ln>
        </p:spPr>
      </p:pic>
      <p:sp>
        <p:nvSpPr>
          <p:cNvPr id="11" name="TextBox 10">
            <a:extLst>
              <a:ext uri="{FF2B5EF4-FFF2-40B4-BE49-F238E27FC236}">
                <a16:creationId xmlns:a16="http://schemas.microsoft.com/office/drawing/2014/main" id="{5FA4B09F-43D5-4D80-A747-7E1FC2D75E49}"/>
              </a:ext>
            </a:extLst>
          </p:cNvPr>
          <p:cNvSpPr txBox="1"/>
          <p:nvPr/>
        </p:nvSpPr>
        <p:spPr bwMode="gray">
          <a:xfrm>
            <a:off x="509190" y="7186425"/>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509190" y="7595369"/>
            <a:ext cx="6754019" cy="820738"/>
          </a:xfrm>
          <a:prstGeom prst="rect">
            <a:avLst/>
          </a:prstGeom>
          <a:noFill/>
        </p:spPr>
        <p:txBody>
          <a:bodyPr wrap="square" lIns="0" tIns="0" rIns="0" bIns="0" rtlCol="0">
            <a:spAutoFit/>
          </a:bodyPr>
          <a:lstStyle/>
          <a:p>
            <a:pPr>
              <a:spcBef>
                <a:spcPts val="500"/>
              </a:spcBef>
            </a:pPr>
            <a:r>
              <a:rPr lang="en-US" sz="900" b="1" dirty="0">
                <a:solidFill>
                  <a:schemeClr val="accent6"/>
                </a:solidFill>
              </a:rPr>
              <a:t>Compose Your Message: </a:t>
            </a:r>
          </a:p>
          <a:p>
            <a:pPr marL="628650" lvl="1" indent="-171450">
              <a:spcBef>
                <a:spcPts val="500"/>
              </a:spcBef>
              <a:buFont typeface="Courier New" panose="02070309020205020404" pitchFamily="49" charset="0"/>
              <a:buChar char="o"/>
            </a:pPr>
            <a:r>
              <a:rPr lang="en-US" sz="900" dirty="0"/>
              <a:t>Create a Subject Line for your email</a:t>
            </a:r>
          </a:p>
          <a:p>
            <a:pPr marL="628650" lvl="1" indent="-171450">
              <a:spcBef>
                <a:spcPts val="500"/>
              </a:spcBef>
              <a:buFont typeface="Courier New" panose="02070309020205020404" pitchFamily="49" charset="0"/>
              <a:buChar char="o"/>
            </a:pPr>
            <a:r>
              <a:rPr lang="en-US" sz="900" dirty="0"/>
              <a:t>In the next box, edit the text for the email.  Default is “Please schedule your advising appointment”. NOTE: Always be sure to keep the Schedule Link in your email body, if that is removed students will be unable to schedule appointments.</a:t>
            </a:r>
          </a:p>
        </p:txBody>
      </p:sp>
      <p:sp>
        <p:nvSpPr>
          <p:cNvPr id="13" name="TextBox 12">
            <a:extLst>
              <a:ext uri="{FF2B5EF4-FFF2-40B4-BE49-F238E27FC236}">
                <a16:creationId xmlns:a16="http://schemas.microsoft.com/office/drawing/2014/main" id="{11AA5F79-A93D-418E-9C2E-E09AE5EE2B75}"/>
              </a:ext>
            </a:extLst>
          </p:cNvPr>
          <p:cNvSpPr txBox="1"/>
          <p:nvPr/>
        </p:nvSpPr>
        <p:spPr bwMode="gray">
          <a:xfrm>
            <a:off x="509190" y="8567328"/>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Confirm &amp; Send: </a:t>
            </a:r>
            <a:r>
              <a:rPr lang="en-US" sz="900" dirty="0"/>
              <a:t>Review the details of your campaign.  When you are ready, click send to issue the email to students on the list.</a:t>
            </a:r>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406538" y="8995548"/>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623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BA848-60BE-4BAC-94CA-A377464D759E}"/>
              </a:ext>
            </a:extLst>
          </p:cNvPr>
          <p:cNvSpPr>
            <a:spLocks noGrp="1"/>
          </p:cNvSpPr>
          <p:nvPr>
            <p:ph type="body" sz="quarter" idx="28"/>
          </p:nvPr>
        </p:nvSpPr>
        <p:spPr>
          <a:xfrm>
            <a:off x="510382" y="1110761"/>
            <a:ext cx="6751637" cy="630942"/>
          </a:xfrm>
        </p:spPr>
        <p:txBody>
          <a:bodyPr/>
          <a:lstStyle/>
          <a:p>
            <a:r>
              <a:rPr lang="en-US" sz="1400" dirty="0"/>
              <a:t>Visit the Navigate Help Center for articles and how-to instructions on all Navigate Features and Workflows.</a:t>
            </a:r>
          </a:p>
          <a:p>
            <a:endParaRPr lang="en-US" dirty="0"/>
          </a:p>
        </p:txBody>
      </p:sp>
      <p:sp>
        <p:nvSpPr>
          <p:cNvPr id="3" name="Text Placeholder 2">
            <a:extLst>
              <a:ext uri="{FF2B5EF4-FFF2-40B4-BE49-F238E27FC236}">
                <a16:creationId xmlns:a16="http://schemas.microsoft.com/office/drawing/2014/main" id="{27C45674-CA41-445C-8680-36577DBE2890}"/>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19258921-B549-46E5-880A-1961A62279E7}"/>
              </a:ext>
            </a:extLst>
          </p:cNvPr>
          <p:cNvSpPr>
            <a:spLocks noGrp="1"/>
          </p:cNvSpPr>
          <p:nvPr>
            <p:ph type="title"/>
          </p:nvPr>
        </p:nvSpPr>
        <p:spPr/>
        <p:txBody>
          <a:bodyPr/>
          <a:lstStyle/>
          <a:p>
            <a:r>
              <a:rPr lang="en-US" dirty="0"/>
              <a:t>Need Help?  Access EAB’s Help Center</a:t>
            </a:r>
          </a:p>
        </p:txBody>
      </p:sp>
      <p:sp>
        <p:nvSpPr>
          <p:cNvPr id="7" name="Text Placeholder 2">
            <a:extLst>
              <a:ext uri="{FF2B5EF4-FFF2-40B4-BE49-F238E27FC236}">
                <a16:creationId xmlns:a16="http://schemas.microsoft.com/office/drawing/2014/main" id="{07B21AB3-5538-4247-AFF4-03345300181A}"/>
              </a:ext>
            </a:extLst>
          </p:cNvPr>
          <p:cNvSpPr txBox="1">
            <a:spLocks/>
          </p:cNvSpPr>
          <p:nvPr/>
        </p:nvSpPr>
        <p:spPr>
          <a:xfrm>
            <a:off x="699100" y="1337484"/>
            <a:ext cx="6400800" cy="714263"/>
          </a:xfrm>
          <a:prstGeom prst="rect">
            <a:avLst/>
          </a:prstGeom>
        </p:spPr>
        <p:txBody>
          <a:bodyPr/>
          <a:lst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endParaRPr lang="en-US" sz="1500" dirty="0"/>
          </a:p>
          <a:p>
            <a:pPr marL="0" indent="0">
              <a:buNone/>
            </a:pPr>
            <a:r>
              <a:rPr lang="en-US" sz="1500" dirty="0"/>
              <a:t>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pic>
        <p:nvPicPr>
          <p:cNvPr id="8" name="Picture 7">
            <a:extLst>
              <a:ext uri="{FF2B5EF4-FFF2-40B4-BE49-F238E27FC236}">
                <a16:creationId xmlns:a16="http://schemas.microsoft.com/office/drawing/2014/main" id="{F9A3E35F-4BA8-415D-96B5-738A85DE7CCF}"/>
              </a:ext>
            </a:extLst>
          </p:cNvPr>
          <p:cNvPicPr>
            <a:picLocks noChangeAspect="1"/>
          </p:cNvPicPr>
          <p:nvPr/>
        </p:nvPicPr>
        <p:blipFill>
          <a:blip r:embed="rId2"/>
          <a:stretch>
            <a:fillRect/>
          </a:stretch>
        </p:blipFill>
        <p:spPr>
          <a:xfrm>
            <a:off x="1129665" y="1988820"/>
            <a:ext cx="3059361" cy="2407920"/>
          </a:xfrm>
          <a:prstGeom prst="rect">
            <a:avLst/>
          </a:prstGeom>
          <a:ln>
            <a:solidFill>
              <a:schemeClr val="accent1"/>
            </a:solidFill>
          </a:ln>
        </p:spPr>
      </p:pic>
      <p:sp>
        <p:nvSpPr>
          <p:cNvPr id="9" name="TextBox 8">
            <a:extLst>
              <a:ext uri="{FF2B5EF4-FFF2-40B4-BE49-F238E27FC236}">
                <a16:creationId xmlns:a16="http://schemas.microsoft.com/office/drawing/2014/main" id="{D764DA84-0B82-4A2F-943C-B8A11D1761D4}"/>
              </a:ext>
            </a:extLst>
          </p:cNvPr>
          <p:cNvSpPr txBox="1"/>
          <p:nvPr/>
        </p:nvSpPr>
        <p:spPr bwMode="gray">
          <a:xfrm>
            <a:off x="4451950" y="1988820"/>
            <a:ext cx="2647950" cy="2328843"/>
          </a:xfrm>
          <a:prstGeom prst="rect">
            <a:avLst/>
          </a:prstGeom>
          <a:noFill/>
        </p:spPr>
        <p:txBody>
          <a:bodyPr wrap="square" lIns="0" tIns="0" rIns="0" bIns="0" rtlCol="0">
            <a:spAutoFit/>
          </a:bodyPr>
          <a:lstStyle/>
          <a:p>
            <a:pPr>
              <a:spcBef>
                <a:spcPts val="500"/>
              </a:spcBef>
            </a:pPr>
            <a:r>
              <a:rPr lang="en-US" sz="1000" b="1" dirty="0">
                <a:solidFill>
                  <a:schemeClr val="accent6"/>
                </a:solidFill>
              </a:rPr>
              <a:t>Accessing the Help Center - </a:t>
            </a:r>
            <a:endParaRPr lang="en-US" sz="1000" b="1" dirty="0"/>
          </a:p>
          <a:p>
            <a:pPr>
              <a:spcBef>
                <a:spcPts val="500"/>
              </a:spcBef>
            </a:pPr>
            <a:r>
              <a:rPr lang="en-US" sz="900" b="1" dirty="0"/>
              <a:t>Step 1: </a:t>
            </a:r>
            <a:r>
              <a:rPr lang="en-US" sz="900" dirty="0"/>
              <a:t>Log in to Navigate</a:t>
            </a:r>
          </a:p>
          <a:p>
            <a:pPr>
              <a:spcBef>
                <a:spcPts val="500"/>
              </a:spcBef>
            </a:pPr>
            <a:endParaRPr lang="en-US" sz="900" dirty="0"/>
          </a:p>
          <a:p>
            <a:pPr>
              <a:spcBef>
                <a:spcPts val="500"/>
              </a:spcBef>
            </a:pPr>
            <a:r>
              <a:rPr lang="en-US" sz="900" b="1" dirty="0"/>
              <a:t>Step 2: </a:t>
            </a:r>
            <a:r>
              <a:rPr lang="en-US" sz="900" dirty="0"/>
              <a:t>Click on the question mark icon in the top right hand corner.</a:t>
            </a:r>
          </a:p>
          <a:p>
            <a:pPr>
              <a:spcBef>
                <a:spcPts val="500"/>
              </a:spcBef>
            </a:pPr>
            <a:endParaRPr lang="en-US" sz="900" dirty="0"/>
          </a:p>
          <a:p>
            <a:pPr>
              <a:spcBef>
                <a:spcPts val="500"/>
              </a:spcBef>
            </a:pPr>
            <a:r>
              <a:rPr lang="en-US" sz="900" b="1" dirty="0"/>
              <a:t>Step 3: </a:t>
            </a:r>
            <a:r>
              <a:rPr lang="en-US" sz="900" dirty="0"/>
              <a:t>Click Help Center &amp; Support Links from the drop down menu</a:t>
            </a:r>
          </a:p>
          <a:p>
            <a:pPr>
              <a:spcBef>
                <a:spcPts val="500"/>
              </a:spcBef>
            </a:pPr>
            <a:endParaRPr lang="en-US" sz="900" dirty="0"/>
          </a:p>
          <a:p>
            <a:pPr>
              <a:spcBef>
                <a:spcPts val="500"/>
              </a:spcBef>
            </a:pPr>
            <a:r>
              <a:rPr lang="en-US" sz="900" b="1" dirty="0"/>
              <a:t>Step 4: </a:t>
            </a:r>
            <a:r>
              <a:rPr lang="en-US" sz="900" dirty="0"/>
              <a:t>Select Help Center to be taken to articles and step by step instructions for Navigate features and workflows</a:t>
            </a:r>
          </a:p>
          <a:p>
            <a:pPr>
              <a:spcBef>
                <a:spcPts val="500"/>
              </a:spcBef>
            </a:pPr>
            <a:endParaRPr lang="en-US" sz="900" dirty="0"/>
          </a:p>
        </p:txBody>
      </p:sp>
      <p:pic>
        <p:nvPicPr>
          <p:cNvPr id="10" name="Picture 9">
            <a:extLst>
              <a:ext uri="{FF2B5EF4-FFF2-40B4-BE49-F238E27FC236}">
                <a16:creationId xmlns:a16="http://schemas.microsoft.com/office/drawing/2014/main" id="{34E6E75C-26C5-43D0-9ED8-089B85306F0A}"/>
              </a:ext>
            </a:extLst>
          </p:cNvPr>
          <p:cNvPicPr>
            <a:picLocks noChangeAspect="1"/>
          </p:cNvPicPr>
          <p:nvPr/>
        </p:nvPicPr>
        <p:blipFill>
          <a:blip r:embed="rId3"/>
          <a:stretch>
            <a:fillRect/>
          </a:stretch>
        </p:blipFill>
        <p:spPr>
          <a:xfrm>
            <a:off x="1129665" y="4654091"/>
            <a:ext cx="5194935" cy="2351917"/>
          </a:xfrm>
          <a:prstGeom prst="rect">
            <a:avLst/>
          </a:prstGeom>
          <a:ln>
            <a:solidFill>
              <a:schemeClr val="accent1"/>
            </a:solidFill>
          </a:ln>
        </p:spPr>
      </p:pic>
      <p:grpSp>
        <p:nvGrpSpPr>
          <p:cNvPr id="17" name="Group 16">
            <a:extLst>
              <a:ext uri="{FF2B5EF4-FFF2-40B4-BE49-F238E27FC236}">
                <a16:creationId xmlns:a16="http://schemas.microsoft.com/office/drawing/2014/main" id="{15A5B108-B7D7-4C61-84AA-9A231C7C9BF1}"/>
              </a:ext>
            </a:extLst>
          </p:cNvPr>
          <p:cNvGrpSpPr/>
          <p:nvPr/>
        </p:nvGrpSpPr>
        <p:grpSpPr>
          <a:xfrm>
            <a:off x="4420330" y="7367603"/>
            <a:ext cx="2855481" cy="412674"/>
            <a:chOff x="1129665" y="8534965"/>
            <a:chExt cx="2855481" cy="412674"/>
          </a:xfrm>
        </p:grpSpPr>
        <p:pic>
          <p:nvPicPr>
            <p:cNvPr id="18" name="Graphic 17" descr="Badge Question Mark with solid fill">
              <a:extLst>
                <a:ext uri="{FF2B5EF4-FFF2-40B4-BE49-F238E27FC236}">
                  <a16:creationId xmlns:a16="http://schemas.microsoft.com/office/drawing/2014/main" id="{C8EE3855-9B34-471F-884B-F76D3792D7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9" name="TextBox 18">
              <a:extLst>
                <a:ext uri="{FF2B5EF4-FFF2-40B4-BE49-F238E27FC236}">
                  <a16:creationId xmlns:a16="http://schemas.microsoft.com/office/drawing/2014/main" id="{85A4371A-A4C7-4503-9755-51746E1D1E7E}"/>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20" name="Rectangle 19">
              <a:extLst>
                <a:ext uri="{FF2B5EF4-FFF2-40B4-BE49-F238E27FC236}">
                  <a16:creationId xmlns:a16="http://schemas.microsoft.com/office/drawing/2014/main" id="{33FBFDAD-17F1-406A-8456-F49638DFD47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87CFFE0-2F32-41CE-9D24-953C0E21BEF7}"/>
              </a:ext>
            </a:extLst>
          </p:cNvPr>
          <p:cNvSpPr txBox="1"/>
          <p:nvPr/>
        </p:nvSpPr>
        <p:spPr bwMode="gray">
          <a:xfrm>
            <a:off x="564347" y="7367603"/>
            <a:ext cx="2958500" cy="569387"/>
          </a:xfrm>
          <a:prstGeom prst="rect">
            <a:avLst/>
          </a:prstGeom>
          <a:noFill/>
        </p:spPr>
        <p:txBody>
          <a:bodyPr wrap="square" lIns="0" tIns="0" rIns="0" bIns="0" rtlCol="0">
            <a:spAutoFit/>
          </a:bodyPr>
          <a:lstStyle/>
          <a:p>
            <a:pPr>
              <a:spcBef>
                <a:spcPts val="500"/>
              </a:spcBef>
            </a:pPr>
            <a:r>
              <a:rPr lang="en-US" sz="1000" b="1" dirty="0">
                <a:solidFill>
                  <a:schemeClr val="accent6"/>
                </a:solidFill>
              </a:rPr>
              <a:t>Tip:</a:t>
            </a:r>
            <a:br>
              <a:rPr lang="en-US" sz="900" b="1" dirty="0">
                <a:solidFill>
                  <a:schemeClr val="accent6"/>
                </a:solidFill>
              </a:rPr>
            </a:br>
            <a:r>
              <a:rPr lang="en-US" sz="900" dirty="0">
                <a:solidFill>
                  <a:schemeClr val="tx1"/>
                </a:solidFill>
              </a:rPr>
              <a:t>Links to feature-specific articles in the Help Center are found at the bottom of each page of this document (look for this icon)</a:t>
            </a:r>
          </a:p>
        </p:txBody>
      </p:sp>
      <p:cxnSp>
        <p:nvCxnSpPr>
          <p:cNvPr id="23" name="Straight Arrow Connector 22">
            <a:extLst>
              <a:ext uri="{FF2B5EF4-FFF2-40B4-BE49-F238E27FC236}">
                <a16:creationId xmlns:a16="http://schemas.microsoft.com/office/drawing/2014/main" id="{CCBA9B47-0D01-4A5B-8377-3357F6A9BE45}"/>
              </a:ext>
            </a:extLst>
          </p:cNvPr>
          <p:cNvCxnSpPr/>
          <p:nvPr/>
        </p:nvCxnSpPr>
        <p:spPr bwMode="gray">
          <a:xfrm>
            <a:off x="3727132" y="7585326"/>
            <a:ext cx="58343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7172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r>
              <a:rPr lang="en-US" b="1" dirty="0">
                <a:solidFill>
                  <a:schemeClr val="accent6"/>
                </a:solidFill>
              </a:rPr>
              <a:t>Availability</a:t>
            </a:r>
          </a:p>
        </p:txBody>
      </p:sp>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507999" y="1466850"/>
            <a:ext cx="6754019" cy="276999"/>
          </a:xfrm>
          <a:prstGeom prst="rect">
            <a:avLst/>
          </a:prstGeom>
          <a:noFill/>
        </p:spPr>
        <p:txBody>
          <a:bodyPr wrap="square" lIns="0" tIns="0" rIns="0" bIns="0" rtlCol="0">
            <a:spAutoFit/>
          </a:bodyPr>
          <a:lstStyle/>
          <a:p>
            <a:pPr>
              <a:spcBef>
                <a:spcPts val="500"/>
              </a:spcBef>
            </a:pPr>
            <a:r>
              <a:rPr lang="en-US" sz="900" dirty="0"/>
              <a:t>As a new user, the first thing you need to do is </a:t>
            </a:r>
            <a:r>
              <a:rPr lang="en-US" sz="900" i="1" dirty="0"/>
              <a:t>set up availability </a:t>
            </a:r>
            <a:r>
              <a:rPr lang="en-US" sz="900" dirty="0"/>
              <a:t>so that students can schedule appointments to see you. It is important to note that locations and services are created by institution administrators. </a:t>
            </a:r>
          </a:p>
        </p:txBody>
      </p:sp>
      <p:sp>
        <p:nvSpPr>
          <p:cNvPr id="9" name="TextBox 8"/>
          <p:cNvSpPr txBox="1"/>
          <p:nvPr/>
        </p:nvSpPr>
        <p:spPr bwMode="gray">
          <a:xfrm>
            <a:off x="3951145" y="3899411"/>
            <a:ext cx="3167527" cy="5675913"/>
          </a:xfrm>
          <a:prstGeom prst="rect">
            <a:avLst/>
          </a:prstGeom>
          <a:noFill/>
        </p:spPr>
        <p:txBody>
          <a:bodyPr wrap="square" lIns="0" tIns="0" rIns="0" bIns="0" rtlCol="0">
            <a:spAutoFit/>
          </a:bodyPr>
          <a:lstStyle/>
          <a:p>
            <a:pPr>
              <a:spcBef>
                <a:spcPts val="500"/>
              </a:spcBef>
            </a:pPr>
            <a:r>
              <a:rPr lang="en-US" sz="1000" b="1" dirty="0">
                <a:solidFill>
                  <a:schemeClr val="accent6"/>
                </a:solidFill>
              </a:rPr>
              <a:t>Add Time </a:t>
            </a:r>
            <a:r>
              <a:rPr lang="en-US" sz="1000" b="1" dirty="0"/>
              <a:t>- </a:t>
            </a:r>
          </a:p>
          <a:p>
            <a:pPr>
              <a:spcBef>
                <a:spcPts val="500"/>
              </a:spcBef>
            </a:pPr>
            <a:r>
              <a:rPr lang="en-US" sz="900" b="1" dirty="0"/>
              <a:t>Step 1: </a:t>
            </a:r>
            <a:r>
              <a:rPr lang="en-US" sz="900" dirty="0"/>
              <a:t>Click the Add Time button in the Actions Menu</a:t>
            </a:r>
          </a:p>
          <a:p>
            <a:pPr>
              <a:spcBef>
                <a:spcPts val="500"/>
              </a:spcBef>
            </a:pPr>
            <a:endParaRPr lang="en-US" sz="900" dirty="0"/>
          </a:p>
          <a:p>
            <a:pPr>
              <a:spcBef>
                <a:spcPts val="500"/>
              </a:spcBef>
            </a:pPr>
            <a:r>
              <a:rPr lang="en-US" sz="900" b="1" dirty="0"/>
              <a:t>Step 2: </a:t>
            </a:r>
            <a:r>
              <a:rPr lang="en-US" sz="900" dirty="0"/>
              <a:t>Select the days as well as start and end time in the </a:t>
            </a:r>
            <a:r>
              <a:rPr lang="en-US" sz="900" i="1" dirty="0"/>
              <a:t>From </a:t>
            </a:r>
            <a:r>
              <a:rPr lang="en-US" sz="900" dirty="0"/>
              <a:t>and </a:t>
            </a:r>
            <a:r>
              <a:rPr lang="en-US" sz="900" i="1" dirty="0"/>
              <a:t>To</a:t>
            </a:r>
            <a:r>
              <a:rPr lang="en-US" sz="900" dirty="0"/>
              <a:t> fields.</a:t>
            </a:r>
          </a:p>
          <a:p>
            <a:pPr>
              <a:spcBef>
                <a:spcPts val="500"/>
              </a:spcBef>
            </a:pPr>
            <a:endParaRPr lang="en-US" sz="900" dirty="0"/>
          </a:p>
          <a:p>
            <a:pPr>
              <a:spcBef>
                <a:spcPts val="500"/>
              </a:spcBef>
            </a:pPr>
            <a:r>
              <a:rPr lang="en-US" sz="900" b="1" dirty="0"/>
              <a:t>Step 3: </a:t>
            </a:r>
            <a:r>
              <a:rPr lang="en-US" sz="900" dirty="0"/>
              <a:t>Set the length of the availability with the </a:t>
            </a:r>
            <a:r>
              <a:rPr lang="en-US" sz="900" i="1" dirty="0"/>
              <a:t>How Long Is this Availability Active? </a:t>
            </a:r>
            <a:r>
              <a:rPr lang="en-US" sz="900" dirty="0"/>
              <a:t>field.</a:t>
            </a:r>
          </a:p>
          <a:p>
            <a:pPr>
              <a:spcBef>
                <a:spcPts val="500"/>
              </a:spcBef>
            </a:pPr>
            <a:endParaRPr lang="en-US" sz="900" dirty="0"/>
          </a:p>
          <a:p>
            <a:pPr>
              <a:spcBef>
                <a:spcPts val="500"/>
              </a:spcBef>
            </a:pPr>
            <a:r>
              <a:rPr lang="en-US" sz="900" b="1" dirty="0"/>
              <a:t>Step 4: </a:t>
            </a:r>
            <a:r>
              <a:rPr lang="en-US" sz="900" dirty="0"/>
              <a:t>If you want this availability added to your personal availability link, select </a:t>
            </a:r>
            <a:r>
              <a:rPr lang="en-US" sz="900" i="1" dirty="0"/>
              <a:t>Add This Availability to Your Personal Availability Link? </a:t>
            </a:r>
            <a:r>
              <a:rPr lang="en-US" sz="900" dirty="0"/>
              <a:t>You can put the personal availability link in an email or text or on a website. Students are taken to a scheduling workflow that has the staff/faculty’s chosen availabilities pre-filled. (</a:t>
            </a:r>
            <a:r>
              <a:rPr lang="en-US" sz="900" b="1" dirty="0"/>
              <a:t>Note</a:t>
            </a:r>
            <a:r>
              <a:rPr lang="en-US" sz="900" dirty="0"/>
              <a:t>: Personality Availability Link only works for regular Appointments, not for Drop-in’s and Campaigns) </a:t>
            </a:r>
          </a:p>
          <a:p>
            <a:pPr>
              <a:spcBef>
                <a:spcPts val="500"/>
              </a:spcBef>
            </a:pPr>
            <a:endParaRPr lang="en-US" sz="900" dirty="0"/>
          </a:p>
          <a:p>
            <a:pPr>
              <a:spcBef>
                <a:spcPts val="500"/>
              </a:spcBef>
            </a:pPr>
            <a:r>
              <a:rPr lang="en-US" sz="900" b="1" dirty="0"/>
              <a:t>Step 5: </a:t>
            </a:r>
            <a:r>
              <a:rPr lang="en-US" sz="900" dirty="0"/>
              <a:t>Select your Availability types. You can choose more than one at a time. For example, an availability can be for both Drop-In and Appointments.</a:t>
            </a:r>
          </a:p>
          <a:p>
            <a:pPr>
              <a:spcBef>
                <a:spcPts val="500"/>
              </a:spcBef>
            </a:pPr>
            <a:endParaRPr lang="en-US" sz="900" dirty="0"/>
          </a:p>
          <a:p>
            <a:pPr>
              <a:spcBef>
                <a:spcPts val="500"/>
              </a:spcBef>
            </a:pPr>
            <a:r>
              <a:rPr lang="en-US" sz="900" b="1" dirty="0"/>
              <a:t>Step 6: </a:t>
            </a:r>
            <a:r>
              <a:rPr lang="en-US" sz="900" dirty="0"/>
              <a:t>For Care Unit, select Advising.</a:t>
            </a:r>
          </a:p>
          <a:p>
            <a:pPr>
              <a:spcBef>
                <a:spcPts val="500"/>
              </a:spcBef>
            </a:pPr>
            <a:endParaRPr lang="en-US" sz="900" b="1" dirty="0"/>
          </a:p>
          <a:p>
            <a:pPr>
              <a:spcBef>
                <a:spcPts val="500"/>
              </a:spcBef>
            </a:pPr>
            <a:r>
              <a:rPr lang="en-US" sz="900" b="1" dirty="0"/>
              <a:t>Step 7: </a:t>
            </a:r>
            <a:r>
              <a:rPr lang="en-US" sz="900" dirty="0"/>
              <a:t>Choose the location where you will be available.</a:t>
            </a:r>
          </a:p>
          <a:p>
            <a:pPr>
              <a:spcBef>
                <a:spcPts val="500"/>
              </a:spcBef>
            </a:pPr>
            <a:endParaRPr lang="en-US" sz="900" dirty="0"/>
          </a:p>
          <a:p>
            <a:pPr>
              <a:spcBef>
                <a:spcPts val="500"/>
              </a:spcBef>
            </a:pPr>
            <a:r>
              <a:rPr lang="en-US" sz="900" b="1" dirty="0"/>
              <a:t>Step 8: </a:t>
            </a:r>
            <a:r>
              <a:rPr lang="en-US" sz="900" dirty="0"/>
              <a:t>Select services you can provide students during this availability. You must choose at least one service but can pick more.</a:t>
            </a:r>
          </a:p>
          <a:p>
            <a:pPr>
              <a:spcBef>
                <a:spcPts val="500"/>
              </a:spcBef>
            </a:pPr>
            <a:endParaRPr lang="en-US" sz="900" dirty="0"/>
          </a:p>
          <a:p>
            <a:pPr>
              <a:spcBef>
                <a:spcPts val="500"/>
              </a:spcBef>
            </a:pPr>
            <a:r>
              <a:rPr lang="en-US" sz="900" b="1" dirty="0"/>
              <a:t>Steps 9-11 Continued on next page…</a:t>
            </a:r>
          </a:p>
        </p:txBody>
      </p:sp>
      <p:pic>
        <p:nvPicPr>
          <p:cNvPr id="10" name="Picture 9">
            <a:extLst>
              <a:ext uri="{FF2B5EF4-FFF2-40B4-BE49-F238E27FC236}">
                <a16:creationId xmlns:a16="http://schemas.microsoft.com/office/drawing/2014/main" id="{BE2E910B-2187-4DEF-BAB0-5E27D49417E8}"/>
              </a:ext>
            </a:extLst>
          </p:cNvPr>
          <p:cNvPicPr>
            <a:picLocks noChangeAspect="1"/>
          </p:cNvPicPr>
          <p:nvPr/>
        </p:nvPicPr>
        <p:blipFill>
          <a:blip r:embed="rId2"/>
          <a:stretch>
            <a:fillRect/>
          </a:stretch>
        </p:blipFill>
        <p:spPr>
          <a:xfrm>
            <a:off x="428956" y="3794622"/>
            <a:ext cx="3522189" cy="4345049"/>
          </a:xfrm>
          <a:prstGeom prst="rect">
            <a:avLst/>
          </a:prstGeom>
        </p:spPr>
      </p:pic>
      <p:pic>
        <p:nvPicPr>
          <p:cNvPr id="14" name="Picture 13">
            <a:extLst>
              <a:ext uri="{FF2B5EF4-FFF2-40B4-BE49-F238E27FC236}">
                <a16:creationId xmlns:a16="http://schemas.microsoft.com/office/drawing/2014/main" id="{6CC60F50-7AAD-4493-BAAB-26ED11B0DD5C}"/>
              </a:ext>
            </a:extLst>
          </p:cNvPr>
          <p:cNvPicPr>
            <a:picLocks noChangeAspect="1"/>
          </p:cNvPicPr>
          <p:nvPr/>
        </p:nvPicPr>
        <p:blipFill>
          <a:blip r:embed="rId3"/>
          <a:stretch>
            <a:fillRect/>
          </a:stretch>
        </p:blipFill>
        <p:spPr>
          <a:xfrm>
            <a:off x="380673" y="1743849"/>
            <a:ext cx="6440044" cy="2183465"/>
          </a:xfrm>
          <a:prstGeom prst="rect">
            <a:avLst/>
          </a:prstGeom>
        </p:spPr>
      </p:pic>
    </p:spTree>
    <p:extLst>
      <p:ext uri="{BB962C8B-B14F-4D97-AF65-F5344CB8AC3E}">
        <p14:creationId xmlns:p14="http://schemas.microsoft.com/office/powerpoint/2010/main" val="391117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3886200" y="1107389"/>
            <a:ext cx="3217333" cy="4380686"/>
          </a:xfrm>
          <a:prstGeom prst="rect">
            <a:avLst/>
          </a:prstGeom>
          <a:noFill/>
        </p:spPr>
        <p:txBody>
          <a:bodyPr wrap="square" lIns="0" tIns="0" rIns="0" bIns="0" rtlCol="0">
            <a:spAutoFit/>
          </a:bodyPr>
          <a:lstStyle/>
          <a:p>
            <a:pPr>
              <a:spcBef>
                <a:spcPts val="500"/>
              </a:spcBef>
            </a:pPr>
            <a:r>
              <a:rPr lang="en-US" sz="900" b="1" dirty="0"/>
              <a:t>Step 9: </a:t>
            </a:r>
            <a:r>
              <a:rPr lang="en-US" sz="900" dirty="0"/>
              <a:t>In the </a:t>
            </a:r>
            <a:r>
              <a:rPr lang="en-US" sz="900" i="1" dirty="0"/>
              <a:t>URL / Phone Number </a:t>
            </a:r>
            <a:r>
              <a:rPr lang="en-US" sz="900" dirty="0"/>
              <a:t>field, add your meeting link for your appointments. </a:t>
            </a:r>
            <a:endParaRPr lang="en-US" sz="900" b="1" dirty="0"/>
          </a:p>
          <a:p>
            <a:pPr>
              <a:spcBef>
                <a:spcPts val="500"/>
              </a:spcBef>
            </a:pPr>
            <a:r>
              <a:rPr lang="en-US" sz="900" b="1" dirty="0"/>
              <a:t>Step 10: </a:t>
            </a:r>
            <a:r>
              <a:rPr lang="en-US" sz="900" dirty="0"/>
              <a:t>Use the </a:t>
            </a:r>
            <a:r>
              <a:rPr lang="en-US" sz="900" i="1" dirty="0"/>
              <a:t>Special Instructions </a:t>
            </a:r>
            <a:r>
              <a:rPr lang="en-US" sz="900" dirty="0"/>
              <a:t>box to include additional details for students. </a:t>
            </a:r>
            <a:r>
              <a:rPr lang="en-US" sz="900" i="1" dirty="0"/>
              <a:t>(Example: We will use Zoom for our meeting, which you can access by using the link provided. Virtual meeting spaces allow us the flexibility to connect from various spaces. Please ensure the space you are in is conducive for such a meeting. I very much look forward to meeting with you!)</a:t>
            </a:r>
            <a:endParaRPr lang="en-US" sz="800" i="1" dirty="0"/>
          </a:p>
          <a:p>
            <a:pPr>
              <a:spcBef>
                <a:spcPts val="500"/>
              </a:spcBef>
            </a:pPr>
            <a:endParaRPr lang="en-US" sz="900" b="1" dirty="0"/>
          </a:p>
          <a:p>
            <a:pPr>
              <a:spcBef>
                <a:spcPts val="500"/>
              </a:spcBef>
            </a:pPr>
            <a:r>
              <a:rPr lang="en-US" sz="900" b="1" dirty="0"/>
              <a:t>Step 11</a:t>
            </a:r>
            <a:r>
              <a:rPr lang="en-US" sz="900" dirty="0"/>
              <a:t>: If you want to hold group appointments, you can specify the number </a:t>
            </a:r>
            <a:r>
              <a:rPr lang="en-US" sz="900" i="1" dirty="0"/>
              <a:t>under Max Number of Students per Appointment.</a:t>
            </a:r>
            <a:r>
              <a:rPr lang="en-US" sz="900" dirty="0"/>
              <a:t> Otherwise, you can leave is as 1 for one-on-one appointments. </a:t>
            </a:r>
          </a:p>
          <a:p>
            <a:pPr>
              <a:spcBef>
                <a:spcPts val="500"/>
              </a:spcBef>
            </a:pPr>
            <a:endParaRPr lang="en-US" sz="900" b="1" dirty="0"/>
          </a:p>
          <a:p>
            <a:pPr>
              <a:spcBef>
                <a:spcPts val="500"/>
              </a:spcBef>
            </a:pPr>
            <a:r>
              <a:rPr lang="en-US" sz="900" b="1" dirty="0"/>
              <a:t>Step 12: </a:t>
            </a:r>
            <a:r>
              <a:rPr lang="en-US" sz="900" dirty="0"/>
              <a:t>Click the Save button.</a:t>
            </a:r>
          </a:p>
          <a:p>
            <a:pPr>
              <a:spcBef>
                <a:spcPts val="500"/>
              </a:spcBef>
            </a:pPr>
            <a:endParaRPr lang="en-US" sz="900" dirty="0"/>
          </a:p>
          <a:p>
            <a:pPr>
              <a:spcBef>
                <a:spcPts val="500"/>
              </a:spcBef>
            </a:pPr>
            <a:r>
              <a:rPr lang="en-US" sz="900" b="1" dirty="0"/>
              <a:t>Step 13:  </a:t>
            </a:r>
            <a:r>
              <a:rPr lang="en-US" sz="900" dirty="0"/>
              <a:t>Repeat this process until all your availabilities have been defined.  </a:t>
            </a:r>
          </a:p>
          <a:p>
            <a:pPr marL="171450" indent="-171450">
              <a:spcBef>
                <a:spcPts val="500"/>
              </a:spcBef>
              <a:buFont typeface="Arial" panose="020B0604020202020204" pitchFamily="34" charset="0"/>
              <a:buChar char="•"/>
            </a:pPr>
            <a:r>
              <a:rPr lang="en-US" sz="900" dirty="0"/>
              <a:t>You can have as much availability as needed. </a:t>
            </a:r>
          </a:p>
          <a:p>
            <a:pPr marL="171450" indent="-171450">
              <a:spcBef>
                <a:spcPts val="500"/>
              </a:spcBef>
              <a:buFont typeface="Arial" panose="020B0604020202020204" pitchFamily="34" charset="0"/>
              <a:buChar char="•"/>
            </a:pPr>
            <a:r>
              <a:rPr lang="en-US" sz="900" dirty="0"/>
              <a:t>Creating multiple availabilities will enable you to set aside specific blocks for specific services (registration advising for example) or meeting types (drop ins vs. scheduled appointments)</a:t>
            </a:r>
          </a:p>
          <a:p>
            <a:pPr>
              <a:spcBef>
                <a:spcPts val="500"/>
              </a:spcBef>
            </a:pPr>
            <a:endParaRPr lang="en-US" sz="900" dirty="0"/>
          </a:p>
        </p:txBody>
      </p:sp>
      <p:sp>
        <p:nvSpPr>
          <p:cNvPr id="10" name="TextBox 9"/>
          <p:cNvSpPr txBox="1"/>
          <p:nvPr/>
        </p:nvSpPr>
        <p:spPr bwMode="gray">
          <a:xfrm>
            <a:off x="511969" y="5612062"/>
            <a:ext cx="6635486" cy="2385268"/>
          </a:xfrm>
          <a:prstGeom prst="rect">
            <a:avLst/>
          </a:prstGeom>
          <a:noFill/>
        </p:spPr>
        <p:txBody>
          <a:bodyPr wrap="square" lIns="0" tIns="0" rIns="0" bIns="0" rtlCol="0">
            <a:spAutoFit/>
          </a:bodyPr>
          <a:lstStyle/>
          <a:p>
            <a:pPr>
              <a:spcBef>
                <a:spcPts val="500"/>
              </a:spcBef>
            </a:pPr>
            <a:r>
              <a:rPr lang="en-US" sz="1000" b="1" u="sng" dirty="0"/>
              <a:t>Editing Availability: </a:t>
            </a:r>
          </a:p>
          <a:p>
            <a:pPr>
              <a:spcBef>
                <a:spcPts val="500"/>
              </a:spcBef>
            </a:pPr>
            <a:r>
              <a:rPr lang="en-US" sz="1000" dirty="0"/>
              <a:t> </a:t>
            </a:r>
          </a:p>
          <a:p>
            <a:pPr>
              <a:spcBef>
                <a:spcPts val="500"/>
              </a:spcBef>
            </a:pPr>
            <a:r>
              <a:rPr lang="en-US" sz="1000" b="1" dirty="0">
                <a:solidFill>
                  <a:schemeClr val="accent6"/>
                </a:solidFill>
              </a:rPr>
              <a:t>Copy Time </a:t>
            </a:r>
            <a:r>
              <a:rPr lang="en-US" sz="1000" dirty="0"/>
              <a:t>- to copy a time, select the time you would like to copy and then click the Copy Time button. The availabilities will be copied, and a dialog will open allowing you to make edits or to save your newly created availability. </a:t>
            </a:r>
            <a:br>
              <a:rPr lang="en-US" sz="1000" dirty="0"/>
            </a:br>
            <a:endParaRPr lang="en-US" sz="1000" dirty="0"/>
          </a:p>
          <a:p>
            <a:pPr>
              <a:spcBef>
                <a:spcPts val="500"/>
              </a:spcBef>
            </a:pPr>
            <a:r>
              <a:rPr lang="en-US" sz="1000" b="1" dirty="0">
                <a:solidFill>
                  <a:schemeClr val="accent6"/>
                </a:solidFill>
              </a:rPr>
              <a:t>Delete Time- </a:t>
            </a:r>
            <a:r>
              <a:rPr lang="en-US" sz="1000" dirty="0"/>
              <a:t>to delete your time, simply select the time and click the Delete Time button. </a:t>
            </a:r>
          </a:p>
          <a:p>
            <a:pPr>
              <a:spcBef>
                <a:spcPts val="500"/>
              </a:spcBef>
            </a:pPr>
            <a:endParaRPr lang="en-US" sz="1000" dirty="0"/>
          </a:p>
          <a:p>
            <a:pPr>
              <a:spcBef>
                <a:spcPts val="500"/>
              </a:spcBef>
            </a:pPr>
            <a:r>
              <a:rPr lang="en-US" sz="1000" b="1" dirty="0">
                <a:solidFill>
                  <a:schemeClr val="accent6"/>
                </a:solidFill>
              </a:rPr>
              <a:t>Group Appointments - </a:t>
            </a:r>
            <a:r>
              <a:rPr lang="en-US" sz="1000" dirty="0"/>
              <a:t>You can create availability for group appointments by indicating how many students are able to schedule into the same appointment (indicate specific number under “Max Number of Students per Appointment”)</a:t>
            </a:r>
            <a:br>
              <a:rPr lang="en-US" sz="1000" dirty="0"/>
            </a:br>
            <a:endParaRPr lang="en-US" sz="1000" dirty="0"/>
          </a:p>
          <a:p>
            <a:pPr>
              <a:spcBef>
                <a:spcPts val="500"/>
              </a:spcBef>
            </a:pPr>
            <a:r>
              <a:rPr lang="en-US" sz="1000" b="1" dirty="0">
                <a:solidFill>
                  <a:schemeClr val="accent6"/>
                </a:solidFill>
              </a:rPr>
              <a:t>Inactive availabilities </a:t>
            </a:r>
            <a:r>
              <a:rPr lang="en-US" sz="1000" dirty="0"/>
              <a:t>are highlighted in red in the Times Available grid.</a:t>
            </a:r>
          </a:p>
        </p:txBody>
      </p:sp>
      <p:sp>
        <p:nvSpPr>
          <p:cNvPr id="8" name="Rectangle 7">
            <a:extLst>
              <a:ext uri="{FF2B5EF4-FFF2-40B4-BE49-F238E27FC236}">
                <a16:creationId xmlns:a16="http://schemas.microsoft.com/office/drawing/2014/main" id="{C5139E60-F247-4B95-AC71-A070E7CDF2B0}"/>
              </a:ext>
            </a:extLst>
          </p:cNvPr>
          <p:cNvSpPr/>
          <p:nvPr/>
        </p:nvSpPr>
        <p:spPr bwMode="gray">
          <a:xfrm>
            <a:off x="357791" y="5496447"/>
            <a:ext cx="6868160" cy="2971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C8BAF97-53D6-487B-9277-1E2E5AF7D807}"/>
              </a:ext>
            </a:extLst>
          </p:cNvPr>
          <p:cNvPicPr>
            <a:picLocks noChangeAspect="1"/>
          </p:cNvPicPr>
          <p:nvPr/>
        </p:nvPicPr>
        <p:blipFill>
          <a:blip r:embed="rId2"/>
          <a:stretch>
            <a:fillRect/>
          </a:stretch>
        </p:blipFill>
        <p:spPr>
          <a:xfrm>
            <a:off x="472355" y="1110586"/>
            <a:ext cx="2655670" cy="3182504"/>
          </a:xfrm>
          <a:prstGeom prst="rect">
            <a:avLst/>
          </a:prstGeom>
        </p:spPr>
      </p:pic>
      <p:grpSp>
        <p:nvGrpSpPr>
          <p:cNvPr id="9" name="Group 8">
            <a:extLst>
              <a:ext uri="{FF2B5EF4-FFF2-40B4-BE49-F238E27FC236}">
                <a16:creationId xmlns:a16="http://schemas.microsoft.com/office/drawing/2014/main" id="{5D058A70-015C-4318-BC90-387BD316AC3A}"/>
              </a:ext>
            </a:extLst>
          </p:cNvPr>
          <p:cNvGrpSpPr/>
          <p:nvPr/>
        </p:nvGrpSpPr>
        <p:grpSpPr>
          <a:xfrm>
            <a:off x="4406538" y="8744674"/>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1057A033-98B0-432E-9D79-05140AE06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3" name="TextBox 12">
              <a:extLst>
                <a:ext uri="{FF2B5EF4-FFF2-40B4-BE49-F238E27FC236}">
                  <a16:creationId xmlns:a16="http://schemas.microsoft.com/office/drawing/2014/main" id="{6D42320D-CCD4-4599-B617-A2C46EEABDC1}"/>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4" name="Rectangle 13">
              <a:extLst>
                <a:ext uri="{FF2B5EF4-FFF2-40B4-BE49-F238E27FC236}">
                  <a16:creationId xmlns:a16="http://schemas.microsoft.com/office/drawing/2014/main" id="{C1FFBFD7-1D3F-46BE-BCC3-B43FBE354BE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31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 &amp; Target Hours</a:t>
            </a:r>
          </a:p>
        </p:txBody>
      </p:sp>
      <p:sp>
        <p:nvSpPr>
          <p:cNvPr id="7" name="TextBox 6"/>
          <p:cNvSpPr txBox="1"/>
          <p:nvPr/>
        </p:nvSpPr>
        <p:spPr bwMode="gray">
          <a:xfrm>
            <a:off x="3886200" y="1263193"/>
            <a:ext cx="3217333" cy="3229089"/>
          </a:xfrm>
          <a:prstGeom prst="rect">
            <a:avLst/>
          </a:prstGeom>
          <a:noFill/>
        </p:spPr>
        <p:txBody>
          <a:bodyPr wrap="square" lIns="0" tIns="0" rIns="0" bIns="0" rtlCol="0">
            <a:spAutoFit/>
          </a:bodyPr>
          <a:lstStyle/>
          <a:p>
            <a:pPr>
              <a:spcBef>
                <a:spcPts val="500"/>
              </a:spcBef>
            </a:pPr>
            <a:r>
              <a:rPr lang="en-US" sz="900" dirty="0"/>
              <a:t>Target Hours allow staff to restrict the number of hours in which they can be scheduled for appointments via Student Scheduler.</a:t>
            </a:r>
            <a:endParaRPr lang="en-US" sz="900" b="1" dirty="0"/>
          </a:p>
          <a:p>
            <a:pPr marL="171450" indent="-171450">
              <a:spcBef>
                <a:spcPts val="500"/>
              </a:spcBef>
              <a:buFont typeface="Arial" panose="020B0604020202020204" pitchFamily="34" charset="0"/>
              <a:buChar char="•"/>
            </a:pPr>
            <a:r>
              <a:rPr lang="en-US" sz="900" dirty="0"/>
              <a:t>Staff set their Target Hours in the </a:t>
            </a:r>
            <a:r>
              <a:rPr lang="en-US" sz="900" b="1" dirty="0"/>
              <a:t>Scheduling Target Hours</a:t>
            </a:r>
            <a:r>
              <a:rPr lang="en-US" sz="900" dirty="0"/>
              <a:t> section. </a:t>
            </a:r>
          </a:p>
          <a:p>
            <a:pPr marL="171450" indent="-171450">
              <a:spcBef>
                <a:spcPts val="500"/>
              </a:spcBef>
              <a:buFont typeface="Arial" panose="020B0604020202020204" pitchFamily="34" charset="0"/>
              <a:buChar char="•"/>
            </a:pPr>
            <a:r>
              <a:rPr lang="en-US" sz="900" dirty="0"/>
              <a:t>Target Hours have two aspects:</a:t>
            </a:r>
          </a:p>
          <a:p>
            <a:pPr marL="685800" lvl="1" indent="-228600">
              <a:spcBef>
                <a:spcPts val="500"/>
              </a:spcBef>
              <a:buFont typeface="+mj-lt"/>
              <a:buAutoNum type="arabicPeriod"/>
            </a:pPr>
            <a:r>
              <a:rPr lang="en-US" sz="900" b="1" i="1" dirty="0"/>
              <a:t>Target Hours Per Week: </a:t>
            </a:r>
            <a:r>
              <a:rPr lang="en-US" sz="900" dirty="0"/>
              <a:t>This is the maximum number of hours per week in which they can be scheduled for an appointment. (You can set this between 1-168 hours.)</a:t>
            </a:r>
          </a:p>
          <a:p>
            <a:pPr marL="685800" lvl="1" indent="-228600">
              <a:spcBef>
                <a:spcPts val="500"/>
              </a:spcBef>
              <a:buFont typeface="+mj-lt"/>
              <a:buAutoNum type="arabicPeriod"/>
            </a:pPr>
            <a:r>
              <a:rPr lang="en-US" sz="900" b="1" i="1" dirty="0"/>
              <a:t>Block scheduling for the week when target is hit: </a:t>
            </a:r>
            <a:r>
              <a:rPr lang="en-US" sz="900" dirty="0"/>
              <a:t>If selected (and hours have been reached), the staff member will no longer be available to students for appointments for the remainder of the week.</a:t>
            </a:r>
          </a:p>
          <a:p>
            <a:pPr marL="171450" indent="-171450">
              <a:spcBef>
                <a:spcPts val="500"/>
              </a:spcBef>
              <a:buFont typeface="Arial" panose="020B0604020202020204" pitchFamily="34" charset="0"/>
              <a:buChar char="•"/>
            </a:pPr>
            <a:r>
              <a:rPr lang="en-US" sz="900" b="1" dirty="0"/>
              <a:t>Note: </a:t>
            </a:r>
            <a:r>
              <a:rPr lang="en-US" sz="900" dirty="0"/>
              <a:t>Target Hours are calculated against all Services, Locations, and Care Units. Your Leadership Team will provide clarification on how this feature should be used. </a:t>
            </a:r>
          </a:p>
        </p:txBody>
      </p:sp>
      <p:pic>
        <p:nvPicPr>
          <p:cNvPr id="3" name="Picture 2">
            <a:extLst>
              <a:ext uri="{FF2B5EF4-FFF2-40B4-BE49-F238E27FC236}">
                <a16:creationId xmlns:a16="http://schemas.microsoft.com/office/drawing/2014/main" id="{1CD673B5-43B0-4BEF-832F-241F9D15AE9C}"/>
              </a:ext>
            </a:extLst>
          </p:cNvPr>
          <p:cNvPicPr>
            <a:picLocks noChangeAspect="1"/>
          </p:cNvPicPr>
          <p:nvPr/>
        </p:nvPicPr>
        <p:blipFill>
          <a:blip r:embed="rId2"/>
          <a:stretch>
            <a:fillRect/>
          </a:stretch>
        </p:blipFill>
        <p:spPr>
          <a:xfrm>
            <a:off x="510382" y="1263193"/>
            <a:ext cx="3070918" cy="329876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13F89156-3BC6-4100-B92E-7622292E3733}"/>
              </a:ext>
            </a:extLst>
          </p:cNvPr>
          <p:cNvPicPr>
            <a:picLocks noChangeAspect="1"/>
          </p:cNvPicPr>
          <p:nvPr/>
        </p:nvPicPr>
        <p:blipFill>
          <a:blip r:embed="rId3"/>
          <a:stretch>
            <a:fillRect/>
          </a:stretch>
        </p:blipFill>
        <p:spPr>
          <a:xfrm>
            <a:off x="960625" y="5029200"/>
            <a:ext cx="2170431" cy="1769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32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1467529"/>
            <a:ext cx="6932688" cy="4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see the following screen, click the button that says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at the top of the list of options, as in figure 3.</a:t>
            </a:r>
          </a:p>
        </p:txBody>
      </p:sp>
      <p:pic>
        <p:nvPicPr>
          <p:cNvPr id="11" name="Picture 10" descr="Calendar Settings page with button to start new Graph API sync">
            <a:extLst>
              <a:ext uri="{FF2B5EF4-FFF2-40B4-BE49-F238E27FC236}">
                <a16:creationId xmlns:a16="http://schemas.microsoft.com/office/drawing/2014/main" id="{861983D4-B38B-405C-B02E-7082DC2E450E}"/>
              </a:ext>
            </a:extLst>
          </p:cNvPr>
          <p:cNvPicPr/>
          <p:nvPr/>
        </p:nvPicPr>
        <p:blipFill>
          <a:blip r:embed="rId2"/>
          <a:stretch>
            <a:fillRect/>
          </a:stretch>
        </p:blipFill>
        <p:spPr>
          <a:xfrm>
            <a:off x="1517967" y="2031341"/>
            <a:ext cx="4736465" cy="2926080"/>
          </a:xfrm>
          <a:prstGeom prst="rect">
            <a:avLst/>
          </a:prstGeom>
        </p:spPr>
      </p:pic>
      <p:sp>
        <p:nvSpPr>
          <p:cNvPr id="13" name="TextBox 12">
            <a:extLst>
              <a:ext uri="{FF2B5EF4-FFF2-40B4-BE49-F238E27FC236}">
                <a16:creationId xmlns:a16="http://schemas.microsoft.com/office/drawing/2014/main" id="{B9727CAE-F4CB-47E3-B34E-FD9E02DC55AA}"/>
              </a:ext>
            </a:extLst>
          </p:cNvPr>
          <p:cNvSpPr txBox="1"/>
          <p:nvPr/>
        </p:nvSpPr>
        <p:spPr bwMode="gray">
          <a:xfrm>
            <a:off x="-59167" y="5114134"/>
            <a:ext cx="6991855"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click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Outlook</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instead of the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Use Office365 (Latest Version) </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button, you choose your Microsoft Outlook sync. 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Microsoft Office 365 (Latest Version)</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from the options.</a:t>
            </a:r>
          </a:p>
        </p:txBody>
      </p:sp>
      <p:pic>
        <p:nvPicPr>
          <p:cNvPr id="14" name="Picture 13" descr="Calendar Settings page with a list of Microsoft Outlook syncs to choose from">
            <a:extLst>
              <a:ext uri="{FF2B5EF4-FFF2-40B4-BE49-F238E27FC236}">
                <a16:creationId xmlns:a16="http://schemas.microsoft.com/office/drawing/2014/main" id="{43D33BBD-D31E-40F2-BE94-AAF5E9F9F3AE}"/>
              </a:ext>
            </a:extLst>
          </p:cNvPr>
          <p:cNvPicPr/>
          <p:nvPr/>
        </p:nvPicPr>
        <p:blipFill rotWithShape="1">
          <a:blip r:embed="rId3">
            <a:extLst>
              <a:ext uri="{28A0092B-C50C-407E-A947-70E740481C1C}">
                <a14:useLocalDpi xmlns:a14="http://schemas.microsoft.com/office/drawing/2010/main" val="0"/>
              </a:ext>
            </a:extLst>
          </a:blip>
          <a:srcRect l="4872" t="9492" r="6013" b="16570"/>
          <a:stretch/>
        </p:blipFill>
        <p:spPr bwMode="auto">
          <a:xfrm>
            <a:off x="1129029" y="5906794"/>
            <a:ext cx="5514340" cy="2120265"/>
          </a:xfrm>
          <a:prstGeom prst="rect">
            <a:avLst/>
          </a:prstGeom>
          <a:noFill/>
          <a:ln>
            <a:solidFill>
              <a:schemeClr val="tx1"/>
            </a:solid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BE9A7AF9-813F-4256-B0FF-5E085339A418}"/>
              </a:ext>
            </a:extLst>
          </p:cNvPr>
          <p:cNvSpPr txBox="1"/>
          <p:nvPr/>
        </p:nvSpPr>
        <p:spPr bwMode="gray">
          <a:xfrm>
            <a:off x="299096" y="8342450"/>
            <a:ext cx="6633591"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Regardless of which method you choose, the Microsoft login and authorization page opens. The page tells you to pick an account. Choose your professional account.</a:t>
            </a:r>
          </a:p>
        </p:txBody>
      </p:sp>
    </p:spTree>
    <p:extLst>
      <p:ext uri="{BB962C8B-B14F-4D97-AF65-F5344CB8AC3E}">
        <p14:creationId xmlns:p14="http://schemas.microsoft.com/office/powerpoint/2010/main" val="72522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3678233"/>
            <a:ext cx="6932688"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log in successfully, you see a page requesting permissions.</a:t>
            </a:r>
          </a:p>
        </p:txBody>
      </p:sp>
      <p:pic>
        <p:nvPicPr>
          <p:cNvPr id="10" name="Picture 9" descr="Microsoft login and authorization page, telling user to pick an account">
            <a:extLst>
              <a:ext uri="{FF2B5EF4-FFF2-40B4-BE49-F238E27FC236}">
                <a16:creationId xmlns:a16="http://schemas.microsoft.com/office/drawing/2014/main" id="{BDFA1500-72FF-42BE-B51B-7A4BB972529A}"/>
              </a:ext>
            </a:extLst>
          </p:cNvPr>
          <p:cNvPicPr/>
          <p:nvPr/>
        </p:nvPicPr>
        <p:blipFill rotWithShape="1">
          <a:blip r:embed="rId2" cstate="print">
            <a:extLst>
              <a:ext uri="{28A0092B-C50C-407E-A947-70E740481C1C}">
                <a14:useLocalDpi xmlns:a14="http://schemas.microsoft.com/office/drawing/2010/main" val="0"/>
              </a:ext>
            </a:extLst>
          </a:blip>
          <a:srcRect l="12619" t="31756" r="16419"/>
          <a:stretch/>
        </p:blipFill>
        <p:spPr bwMode="auto">
          <a:xfrm>
            <a:off x="1530841" y="1428922"/>
            <a:ext cx="4211955" cy="208978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descr="Microsoft page requesting permissions to initiate calendar sync">
            <a:extLst>
              <a:ext uri="{FF2B5EF4-FFF2-40B4-BE49-F238E27FC236}">
                <a16:creationId xmlns:a16="http://schemas.microsoft.com/office/drawing/2014/main" id="{10FBF0E1-C78E-4379-B270-1CBF0C95EBFA}"/>
              </a:ext>
            </a:extLst>
          </p:cNvPr>
          <p:cNvPicPr/>
          <p:nvPr/>
        </p:nvPicPr>
        <p:blipFill rotWithShape="1">
          <a:blip r:embed="rId3" cstate="print">
            <a:extLst>
              <a:ext uri="{28A0092B-C50C-407E-A947-70E740481C1C}">
                <a14:useLocalDpi xmlns:a14="http://schemas.microsoft.com/office/drawing/2010/main" val="0"/>
              </a:ext>
            </a:extLst>
          </a:blip>
          <a:srcRect l="3110" t="19910" r="3100"/>
          <a:stretch/>
        </p:blipFill>
        <p:spPr bwMode="auto">
          <a:xfrm>
            <a:off x="850120" y="3971668"/>
            <a:ext cx="5573395" cy="2660015"/>
          </a:xfrm>
          <a:prstGeom prst="rect">
            <a:avLst/>
          </a:prstGeom>
          <a:noFill/>
          <a:ln>
            <a:solidFill>
              <a:schemeClr val="tx1"/>
            </a:solid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31385A26-4357-4568-81E0-15EF4F2C16D3}"/>
              </a:ext>
            </a:extLst>
          </p:cNvPr>
          <p:cNvSpPr txBox="1"/>
          <p:nvPr/>
        </p:nvSpPr>
        <p:spPr bwMode="gray">
          <a:xfrm>
            <a:off x="-168568" y="6810986"/>
            <a:ext cx="7269823" cy="407099"/>
          </a:xfrm>
          <a:prstGeom prst="rect">
            <a:avLst/>
          </a:prstGeom>
          <a:noFill/>
        </p:spPr>
        <p:txBody>
          <a:bodyPr wrap="square">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Select </a:t>
            </a:r>
            <a:r>
              <a:rPr lang="en-US" sz="900" b="1"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Accept</a:t>
            </a: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 The page redirects to the Navigate Calendar Settings page, with a success message and information about the sync on display.</a:t>
            </a:r>
          </a:p>
        </p:txBody>
      </p:sp>
      <p:pic>
        <p:nvPicPr>
          <p:cNvPr id="16" name="Picture 15" descr="Calendar Settings page after a successful sync with the latest version of Office365.">
            <a:extLst>
              <a:ext uri="{FF2B5EF4-FFF2-40B4-BE49-F238E27FC236}">
                <a16:creationId xmlns:a16="http://schemas.microsoft.com/office/drawing/2014/main" id="{E2C33781-08FF-48DE-B4DD-81ABA463A9F4}"/>
              </a:ext>
            </a:extLst>
          </p:cNvPr>
          <p:cNvPicPr/>
          <p:nvPr/>
        </p:nvPicPr>
        <p:blipFill rotWithShape="1">
          <a:blip r:embed="rId4">
            <a:extLst>
              <a:ext uri="{28A0092B-C50C-407E-A947-70E740481C1C}">
                <a14:useLocalDpi xmlns:a14="http://schemas.microsoft.com/office/drawing/2010/main" val="0"/>
              </a:ext>
            </a:extLst>
          </a:blip>
          <a:srcRect l="5086" t="9114" b="20903"/>
          <a:stretch/>
        </p:blipFill>
        <p:spPr bwMode="auto">
          <a:xfrm>
            <a:off x="850120" y="7280380"/>
            <a:ext cx="5626735" cy="23145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55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 Student Interaction</a:t>
            </a:r>
          </a:p>
        </p:txBody>
      </p:sp>
      <p:sp>
        <p:nvSpPr>
          <p:cNvPr id="6" name="Title 5"/>
          <p:cNvSpPr>
            <a:spLocks noGrp="1"/>
          </p:cNvSpPr>
          <p:nvPr>
            <p:ph type="title"/>
          </p:nvPr>
        </p:nvSpPr>
        <p:spPr>
          <a:xfrm>
            <a:off x="510382" y="742475"/>
            <a:ext cx="6751637" cy="249299"/>
          </a:xfrm>
        </p:spPr>
        <p:txBody>
          <a:bodyPr/>
          <a:lstStyle/>
          <a:p>
            <a:r>
              <a:rPr lang="en-US" sz="1800" dirty="0"/>
              <a:t>Appendix C: Add Advising Summary Reports</a:t>
            </a:r>
          </a:p>
        </p:txBody>
      </p:sp>
      <p:sp>
        <p:nvSpPr>
          <p:cNvPr id="7" name="TextBox 6"/>
          <p:cNvSpPr txBox="1"/>
          <p:nvPr/>
        </p:nvSpPr>
        <p:spPr bwMode="gray">
          <a:xfrm>
            <a:off x="553926" y="1492976"/>
            <a:ext cx="6708093" cy="1800493"/>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Summary Reports can be created during or after meeting with students. You can add a summary report to an appointment scheduled in advance, create a summary report for a walk-in appointment, mark a student as a no show, or edit existing summary reports.</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For Scheduled Appointments</a:t>
            </a:r>
            <a:r>
              <a:rPr lang="en-US" sz="900" dirty="0">
                <a:solidFill>
                  <a:srgbClr val="4F5861"/>
                </a:solidFill>
                <a:effectLst/>
                <a:latin typeface="Verdana" panose="020B0604030504040204" pitchFamily="34" charset="0"/>
                <a:ea typeface="Times New Roman" panose="02020603050405020304" pitchFamily="18" charset="0"/>
              </a:rPr>
              <a:t>: There are several different ways to create an Appointment Summary Report for scheduled appointments.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is an option in the Actions drop-down menu throughout the platform. The easiest way to access your appointments is from your Staff Home page. Under the </a:t>
            </a:r>
            <a:r>
              <a:rPr lang="en-US" sz="900" b="1" dirty="0">
                <a:solidFill>
                  <a:srgbClr val="4F5861"/>
                </a:solidFill>
                <a:effectLst/>
                <a:latin typeface="Verdana" panose="020B0604030504040204" pitchFamily="34" charset="0"/>
                <a:ea typeface="Times New Roman" panose="02020603050405020304" pitchFamily="18" charset="0"/>
              </a:rPr>
              <a:t>Students</a:t>
            </a:r>
            <a:r>
              <a:rPr lang="en-US" sz="900" dirty="0">
                <a:solidFill>
                  <a:srgbClr val="4F5861"/>
                </a:solidFill>
                <a:effectLst/>
                <a:latin typeface="Verdana" panose="020B0604030504040204" pitchFamily="34" charset="0"/>
                <a:ea typeface="Times New Roman" panose="02020603050405020304" pitchFamily="18" charset="0"/>
              </a:rPr>
              <a:t> tab on Staff Home, scroll down and find your Recent Appointments. From this section, you can click on a student and select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from the Actions drop-down menu. You can also access this section from the </a:t>
            </a:r>
            <a:r>
              <a:rPr lang="en-US" sz="900" b="1" dirty="0">
                <a:solidFill>
                  <a:srgbClr val="4F5861"/>
                </a:solidFill>
                <a:effectLst/>
                <a:latin typeface="Verdana" panose="020B0604030504040204" pitchFamily="34" charset="0"/>
                <a:ea typeface="Times New Roman" panose="02020603050405020304" pitchFamily="18" charset="0"/>
              </a:rPr>
              <a:t>Upcoming Appointments</a:t>
            </a:r>
            <a:r>
              <a:rPr lang="en-US" sz="900" dirty="0">
                <a:solidFill>
                  <a:srgbClr val="4F5861"/>
                </a:solidFill>
                <a:effectLst/>
                <a:latin typeface="Verdana" panose="020B0604030504040204" pitchFamily="34" charset="0"/>
                <a:ea typeface="Times New Roman" panose="02020603050405020304" pitchFamily="18" charset="0"/>
              </a:rPr>
              <a:t> tab of Staff Home.</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Note</a:t>
            </a:r>
            <a:r>
              <a:rPr lang="en-US" sz="900" dirty="0">
                <a:solidFill>
                  <a:srgbClr val="4F5861"/>
                </a:solidFill>
                <a:effectLst/>
                <a:latin typeface="Verdana" panose="020B0604030504040204" pitchFamily="34" charset="0"/>
                <a:ea typeface="Times New Roman" panose="02020603050405020304" pitchFamily="18" charset="0"/>
              </a:rPr>
              <a:t>: It is important to always create Appointment Summary Reports from the scheduled appointment itself, rather than ad-hoc, to ensure the Summary Report is tied to that specific appointment.</a:t>
            </a:r>
            <a:endParaRPr lang="en-US" sz="11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FC2FFB50-300C-484D-B101-C5400A1539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1697" y="3390108"/>
            <a:ext cx="5438775" cy="1780540"/>
          </a:xfrm>
          <a:prstGeom prst="rect">
            <a:avLst/>
          </a:prstGeom>
          <a:noFill/>
          <a:ln>
            <a:noFill/>
          </a:ln>
        </p:spPr>
      </p:pic>
      <p:sp>
        <p:nvSpPr>
          <p:cNvPr id="17" name="TextBox 16">
            <a:extLst>
              <a:ext uri="{FF2B5EF4-FFF2-40B4-BE49-F238E27FC236}">
                <a16:creationId xmlns:a16="http://schemas.microsoft.com/office/drawing/2014/main" id="{6AF29A55-1AAC-4D67-93F9-386BC91A6048}"/>
              </a:ext>
            </a:extLst>
          </p:cNvPr>
          <p:cNvSpPr txBox="1"/>
          <p:nvPr/>
        </p:nvSpPr>
        <p:spPr bwMode="gray">
          <a:xfrm>
            <a:off x="553926" y="5367180"/>
            <a:ext cx="6708093" cy="1138773"/>
          </a:xfrm>
          <a:prstGeom prst="rect">
            <a:avLst/>
          </a:prstGeom>
          <a:noFill/>
        </p:spPr>
        <p:txBody>
          <a:bodyPr wrap="square" lIns="0" tIns="0" rIns="0" bIns="0" rtlCol="0">
            <a:spAutoFit/>
          </a:bodyPr>
          <a:lstStyle/>
          <a:p>
            <a:pPr marL="0" marR="0"/>
            <a:r>
              <a:rPr lang="en-US" sz="900" b="1" dirty="0">
                <a:solidFill>
                  <a:srgbClr val="4F5861"/>
                </a:solidFill>
                <a:effectLst/>
                <a:ea typeface="Times New Roman" panose="02020603050405020304" pitchFamily="18" charset="0"/>
              </a:rPr>
              <a:t>For Drop-in Appointments</a:t>
            </a:r>
            <a:r>
              <a:rPr lang="en-US" sz="900" dirty="0">
                <a:solidFill>
                  <a:srgbClr val="4F5861"/>
                </a:solidFill>
                <a:effectLst/>
                <a:ea typeface="Times New Roman" panose="02020603050405020304" pitchFamily="18" charset="0"/>
              </a:rPr>
              <a:t>: There are several different ways to create an ad-hoc Appointment Summary Report for walk-in appointments. </a:t>
            </a:r>
            <a:r>
              <a:rPr lang="en-US" sz="900" b="1" dirty="0">
                <a:solidFill>
                  <a:srgbClr val="4F5861"/>
                </a:solidFill>
                <a:effectLst/>
                <a:ea typeface="Times New Roman" panose="02020603050405020304" pitchFamily="18" charset="0"/>
              </a:rPr>
              <a:t>Create Appointment Summary</a:t>
            </a:r>
            <a:r>
              <a:rPr lang="en-US" sz="900" dirty="0">
                <a:solidFill>
                  <a:srgbClr val="4F5861"/>
                </a:solidFill>
                <a:effectLst/>
                <a:ea typeface="Times New Roman" panose="02020603050405020304" pitchFamily="18" charset="0"/>
              </a:rPr>
              <a:t> is an option in the </a:t>
            </a:r>
            <a:r>
              <a:rPr lang="en-US" sz="900" b="1" dirty="0">
                <a:solidFill>
                  <a:srgbClr val="4F5861"/>
                </a:solidFill>
                <a:effectLst/>
                <a:ea typeface="Times New Roman" panose="02020603050405020304" pitchFamily="18" charset="0"/>
              </a:rPr>
              <a:t>Actions</a:t>
            </a:r>
            <a:r>
              <a:rPr lang="en-US" sz="900" dirty="0">
                <a:solidFill>
                  <a:srgbClr val="4F5861"/>
                </a:solidFill>
                <a:effectLst/>
                <a:ea typeface="Times New Roman" panose="02020603050405020304" pitchFamily="18" charset="0"/>
              </a:rPr>
              <a:t> drop-down menu throughout the platform. The easiest way to create an ad-hoc Appointment Summary Report for a walk-in appointment is from Staff Home or a student profile. Under the Students tab of Staff Home, find the specific student in your My Assigned Students section, or click the drop-down to find the student from one of your saved lists. From this section, you can click on a student and select Create Appointment Summary from the Actions drop down. This will create an Appointment Summary and add that appointment to your calendar in the past.</a:t>
            </a:r>
            <a:endParaRPr lang="en-US" sz="900" dirty="0">
              <a:effectLst/>
              <a:ea typeface="Times New Roman" panose="02020603050405020304" pitchFamily="18" charset="0"/>
            </a:endParaRPr>
          </a:p>
          <a:p>
            <a:pPr marL="0" marR="0"/>
            <a:endParaRPr lang="en-US" sz="1100" dirty="0">
              <a:effectLs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D0ED10AA-9CE7-4820-9BE3-2D490744BE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4162" y="6456821"/>
            <a:ext cx="4341706" cy="2448507"/>
          </a:xfrm>
          <a:prstGeom prst="rect">
            <a:avLst/>
          </a:prstGeom>
          <a:noFill/>
          <a:ln>
            <a:noFill/>
          </a:ln>
        </p:spPr>
      </p:pic>
      <p:grpSp>
        <p:nvGrpSpPr>
          <p:cNvPr id="8" name="Group 7">
            <a:extLst>
              <a:ext uri="{FF2B5EF4-FFF2-40B4-BE49-F238E27FC236}">
                <a16:creationId xmlns:a16="http://schemas.microsoft.com/office/drawing/2014/main" id="{3C934605-833F-4BC3-BD56-A7EA239F070C}"/>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9EDC7A82-D3FE-4396-B64A-5304A4AC85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878151FB-14F3-4CD4-A75D-7F915FF4F80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7A3701F4-789A-49CB-8835-170F81687E77}"/>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511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an Advising Interaction</a:t>
            </a:r>
          </a:p>
        </p:txBody>
      </p:sp>
      <p:sp>
        <p:nvSpPr>
          <p:cNvPr id="6" name="Title 5"/>
          <p:cNvSpPr>
            <a:spLocks noGrp="1"/>
          </p:cNvSpPr>
          <p:nvPr>
            <p:ph type="title"/>
          </p:nvPr>
        </p:nvSpPr>
        <p:spPr>
          <a:xfrm>
            <a:off x="510382" y="742475"/>
            <a:ext cx="6751637" cy="249299"/>
          </a:xfrm>
        </p:spPr>
        <p:txBody>
          <a:bodyPr/>
          <a:lstStyle/>
          <a:p>
            <a:r>
              <a:rPr lang="en-US" sz="1800" dirty="0"/>
              <a:t>Appendix C: Add Ad Hoc Appointment Summary Reports</a:t>
            </a:r>
          </a:p>
        </p:txBody>
      </p:sp>
      <p:sp>
        <p:nvSpPr>
          <p:cNvPr id="7" name="TextBox 6"/>
          <p:cNvSpPr txBox="1"/>
          <p:nvPr/>
        </p:nvSpPr>
        <p:spPr bwMode="gray">
          <a:xfrm>
            <a:off x="553926" y="1492976"/>
            <a:ext cx="6708093" cy="415498"/>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rPr>
              <a:t>You can also create an ad hoc Appointment Summary Report from a student’s profile page. Navigate to that specific student’s profile and click </a:t>
            </a:r>
            <a:r>
              <a:rPr lang="en-US" sz="900" b="1" dirty="0">
                <a:solidFill>
                  <a:srgbClr val="4F5861"/>
                </a:solidFill>
                <a:effectLst/>
                <a:latin typeface="Verdana" panose="020B0604030504040204" pitchFamily="34" charset="0"/>
                <a:ea typeface="Times New Roman" panose="02020603050405020304" pitchFamily="18" charset="0"/>
              </a:rPr>
              <a:t>Report on Appointment</a:t>
            </a:r>
            <a:r>
              <a:rPr lang="en-US" sz="900" dirty="0">
                <a:solidFill>
                  <a:srgbClr val="4F5861"/>
                </a:solidFill>
                <a:effectLst/>
                <a:latin typeface="Verdana" panose="020B0604030504040204" pitchFamily="34" charset="0"/>
                <a:ea typeface="Times New Roman" panose="02020603050405020304" pitchFamily="18" charset="0"/>
              </a:rPr>
              <a:t> from the Actions menu on the right. This will create an Appointment Summary and add that appointment to your calendar in the past.</a:t>
            </a:r>
            <a:endParaRPr lang="en-US" sz="11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19EEF60C-0920-4144-8F01-A63DDF9A00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5017" y="2482520"/>
            <a:ext cx="2961346" cy="3413184"/>
          </a:xfrm>
          <a:prstGeom prst="rect">
            <a:avLst/>
          </a:prstGeom>
          <a:noFill/>
          <a:ln>
            <a:noFill/>
          </a:ln>
        </p:spPr>
      </p:pic>
      <p:sp>
        <p:nvSpPr>
          <p:cNvPr id="21" name="TextBox 20">
            <a:extLst>
              <a:ext uri="{FF2B5EF4-FFF2-40B4-BE49-F238E27FC236}">
                <a16:creationId xmlns:a16="http://schemas.microsoft.com/office/drawing/2014/main" id="{1AC01555-28F2-4B4B-AFB5-0A1CFF06C586}"/>
              </a:ext>
            </a:extLst>
          </p:cNvPr>
          <p:cNvSpPr txBox="1"/>
          <p:nvPr/>
        </p:nvSpPr>
        <p:spPr bwMode="gray">
          <a:xfrm>
            <a:off x="510380" y="2090633"/>
            <a:ext cx="2755333" cy="4447371"/>
          </a:xfrm>
          <a:prstGeom prst="rect">
            <a:avLst/>
          </a:prstGeom>
          <a:noFill/>
        </p:spPr>
        <p:txBody>
          <a:bodyPr wrap="square">
            <a:spAutoFit/>
          </a:bodyPr>
          <a:lstStyle/>
          <a:p>
            <a:pPr marL="0" marR="0"/>
            <a:r>
              <a:rPr lang="en-US" sz="900" b="1" dirty="0">
                <a:solidFill>
                  <a:srgbClr val="4F5861"/>
                </a:solidFill>
                <a:effectLst/>
                <a:ea typeface="Times New Roman" panose="02020603050405020304" pitchFamily="18" charset="0"/>
              </a:rPr>
              <a:t>Reminder:</a:t>
            </a:r>
            <a:r>
              <a:rPr lang="en-US" sz="900" dirty="0">
                <a:solidFill>
                  <a:srgbClr val="4F5861"/>
                </a:solidFill>
                <a:effectLst/>
                <a:ea typeface="Times New Roman" panose="02020603050405020304" pitchFamily="18" charset="0"/>
              </a:rPr>
              <a:t> When creating an ad-hoc Appointment Summary Report to track </a:t>
            </a:r>
            <a:r>
              <a:rPr lang="en-US" sz="900" dirty="0">
                <a:solidFill>
                  <a:srgbClr val="4F5861"/>
                </a:solidFill>
                <a:ea typeface="Times New Roman" panose="02020603050405020304" pitchFamily="18" charset="0"/>
              </a:rPr>
              <a:t>drop</a:t>
            </a:r>
            <a:r>
              <a:rPr lang="en-US" sz="900" dirty="0">
                <a:solidFill>
                  <a:srgbClr val="4F5861"/>
                </a:solidFill>
                <a:effectLst/>
                <a:ea typeface="Times New Roman" panose="02020603050405020304" pitchFamily="18" charset="0"/>
              </a:rPr>
              <a:t>-in appointments, the Navigate platform will create the relevant appointment on your calendar for the date and time you selected in the past. Creating that appointment helps our system keep track of all appointments happening with students, regardless of whether they were scheduled or walk-ins. If you sync your professional calendar to the Navigate platform, this appointment created in the past will also sync to that calendar.</a:t>
            </a:r>
          </a:p>
          <a:p>
            <a:pPr marL="0" marR="0"/>
            <a:endParaRPr lang="en-US" sz="900" dirty="0">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For No-Show Appointments: </a:t>
            </a:r>
            <a:r>
              <a:rPr lang="en-US" sz="900" dirty="0">
                <a:solidFill>
                  <a:srgbClr val="4F5861"/>
                </a:solidFill>
                <a:effectLst/>
                <a:ea typeface="Times New Roman" panose="02020603050405020304" pitchFamily="18" charset="0"/>
              </a:rPr>
              <a:t> The primary way to mark a student as a no-show for a scheduled appointment is from Staff Home. On the </a:t>
            </a:r>
            <a:r>
              <a:rPr lang="en-US" sz="900" b="1" dirty="0">
                <a:solidFill>
                  <a:srgbClr val="4F5861"/>
                </a:solidFill>
                <a:effectLst/>
                <a:ea typeface="Times New Roman" panose="02020603050405020304" pitchFamily="18" charset="0"/>
              </a:rPr>
              <a:t>Students</a:t>
            </a:r>
            <a:r>
              <a:rPr lang="en-US" sz="900" dirty="0">
                <a:solidFill>
                  <a:srgbClr val="4F5861"/>
                </a:solidFill>
                <a:effectLst/>
                <a:ea typeface="Times New Roman" panose="02020603050405020304" pitchFamily="18" charset="0"/>
              </a:rPr>
              <a:t> tab, scroll down and find your Recent Appointments. From this section, you can click on a student and select </a:t>
            </a:r>
            <a:r>
              <a:rPr lang="en-US" sz="900" b="1" dirty="0">
                <a:solidFill>
                  <a:srgbClr val="4F5861"/>
                </a:solidFill>
                <a:effectLst/>
                <a:ea typeface="Times New Roman" panose="02020603050405020304" pitchFamily="18" charset="0"/>
              </a:rPr>
              <a:t>Mark No-Show</a:t>
            </a:r>
            <a:r>
              <a:rPr lang="en-US" sz="900" dirty="0">
                <a:solidFill>
                  <a:srgbClr val="4F5861"/>
                </a:solidFill>
                <a:effectLst/>
                <a:ea typeface="Times New Roman" panose="02020603050405020304" pitchFamily="18" charset="0"/>
              </a:rPr>
              <a:t> from the Actions drop down. You can also access this section from the </a:t>
            </a:r>
            <a:r>
              <a:rPr lang="en-US" sz="900" b="1" dirty="0">
                <a:solidFill>
                  <a:srgbClr val="4F5861"/>
                </a:solidFill>
                <a:effectLst/>
                <a:ea typeface="Times New Roman" panose="02020603050405020304" pitchFamily="18" charset="0"/>
              </a:rPr>
              <a:t>Upcoming Appointments</a:t>
            </a:r>
            <a:r>
              <a:rPr lang="en-US" sz="900" dirty="0">
                <a:solidFill>
                  <a:srgbClr val="4F5861"/>
                </a:solidFill>
                <a:effectLst/>
                <a:ea typeface="Times New Roman" panose="02020603050405020304" pitchFamily="18" charset="0"/>
              </a:rPr>
              <a:t> tab of your homepage. Marking a student as a no-show still adds a Summary Report to the appointment. The only difference is that the box next to the student’s name called </a:t>
            </a:r>
            <a:r>
              <a:rPr lang="en-US" sz="900" b="1" dirty="0">
                <a:solidFill>
                  <a:srgbClr val="4F5861"/>
                </a:solidFill>
                <a:effectLst/>
                <a:ea typeface="Times New Roman" panose="02020603050405020304" pitchFamily="18" charset="0"/>
              </a:rPr>
              <a:t>Attended</a:t>
            </a:r>
            <a:r>
              <a:rPr lang="en-US" sz="900" dirty="0">
                <a:solidFill>
                  <a:srgbClr val="4F5861"/>
                </a:solidFill>
                <a:effectLst/>
                <a:ea typeface="Times New Roman" panose="02020603050405020304" pitchFamily="18" charset="0"/>
              </a:rPr>
              <a:t> will not be checked. See the screenshot below.</a:t>
            </a:r>
          </a:p>
          <a:p>
            <a:pPr marL="0" marR="0"/>
            <a:endParaRPr lang="en-US" sz="1000" dirty="0">
              <a:solidFill>
                <a:srgbClr val="4F5861"/>
              </a:solidFill>
              <a:latin typeface="Verdana" panose="020B0604030504040204" pitchFamily="34"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3A48795-5972-497C-920A-5B43CA4E2A3C}"/>
              </a:ext>
            </a:extLst>
          </p:cNvPr>
          <p:cNvSpPr txBox="1"/>
          <p:nvPr/>
        </p:nvSpPr>
        <p:spPr bwMode="gray">
          <a:xfrm rot="10800000" flipV="1">
            <a:off x="510380" y="6240544"/>
            <a:ext cx="6608877" cy="959237"/>
          </a:xfrm>
          <a:prstGeom prst="rect">
            <a:avLst/>
          </a:prstGeom>
          <a:solidFill>
            <a:schemeClr val="bg1"/>
          </a:solidFill>
        </p:spPr>
        <p:txBody>
          <a:bodyPr wrap="square" lIns="0" tIns="0" rIns="0" bIns="0" rtlCol="0">
            <a:spAutoFit/>
          </a:bodyPr>
          <a:lstStyle/>
          <a:p>
            <a:pPr>
              <a:spcBef>
                <a:spcPts val="500"/>
              </a:spcBef>
            </a:pPr>
            <a:endPar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a:p>
            <a:pPr algn="ctr">
              <a:spcBef>
                <a:spcPts val="500"/>
              </a:spcBef>
            </a:pPr>
            <a:r>
              <a:rPr lang="en-US" sz="1200" b="1"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rPr>
              <a:t>Important Note: </a:t>
            </a:r>
            <a:r>
              <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rPr>
              <a:t>Any information you enter into Navigate pertaining to a student becomes a part of their official student record and may be subpoenaed by that student, as outlined in the Family Educational Rights and Privacy Act (FERPA).</a:t>
            </a:r>
          </a:p>
          <a:p>
            <a:pPr>
              <a:spcBef>
                <a:spcPts val="500"/>
              </a:spcBef>
            </a:pPr>
            <a:endParaRPr lang="en-US" sz="600" dirty="0">
              <a:solidFill>
                <a:schemeClr val="tx1"/>
              </a:solidFill>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291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Standard 010118.potm" id="{104E7B17-947E-4CD8-B350-969326BD1AB5}" vid="{989A11A4-29B7-4C26-A7C8-1D61009D7B5F}"/>
    </a:ext>
  </a:extLst>
</a:theme>
</file>

<file path=docProps/app.xml><?xml version="1.0" encoding="utf-8"?>
<Properties xmlns="http://schemas.openxmlformats.org/officeDocument/2006/extended-properties" xmlns:vt="http://schemas.openxmlformats.org/officeDocument/2006/docPropsVTypes">
  <Template>EAB3 Portrait Standard 010118</Template>
  <TotalTime>0</TotalTime>
  <Words>2762</Words>
  <Application>Microsoft Office PowerPoint</Application>
  <PresentationFormat>Custom</PresentationFormat>
  <Paragraphs>151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Courier New</vt:lpstr>
      <vt:lpstr>Rockwell</vt:lpstr>
      <vt:lpstr>Symbol</vt:lpstr>
      <vt:lpstr>Times New Roman</vt:lpstr>
      <vt:lpstr>Verdana</vt:lpstr>
      <vt:lpstr>EAB3 Portrait Standard</vt:lpstr>
      <vt:lpstr>PowerPoint Presentation</vt:lpstr>
      <vt:lpstr>Need Help?  Access EAB’s Help Center</vt:lpstr>
      <vt:lpstr>Appendix A: Setting Up Your Availability</vt:lpstr>
      <vt:lpstr>Appendix A: Setting Up Your Availability</vt:lpstr>
      <vt:lpstr>Appendix A: Setting Up Your Availability &amp; Target Hours</vt:lpstr>
      <vt:lpstr>Appendix B: Sync Your Outlook Calendar</vt:lpstr>
      <vt:lpstr>Appendix B: Sync Your Outlook Calendar</vt:lpstr>
      <vt:lpstr>Appendix C: Add Advising Summary Reports</vt:lpstr>
      <vt:lpstr>Appendix C: Add Ad Hoc Appointment Summary Reports</vt:lpstr>
      <vt:lpstr>Appendix D: Mass Email and Text a Group of Students</vt:lpstr>
      <vt:lpstr>Appendix E: Creating an Appointment Campaign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2018-03-28T13:44:22Z</dcterms:created>
  <dcterms:modified xsi:type="dcterms:W3CDTF">2024-03-27T18:33:21Z</dcterms:modified>
</cp:coreProperties>
</file>